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34"/>
  </p:notesMasterIdLst>
  <p:sldIdLst>
    <p:sldId id="285" r:id="rId5"/>
    <p:sldId id="286" r:id="rId6"/>
    <p:sldId id="287" r:id="rId7"/>
    <p:sldId id="288" r:id="rId8"/>
    <p:sldId id="307" r:id="rId9"/>
    <p:sldId id="309" r:id="rId10"/>
    <p:sldId id="310" r:id="rId11"/>
    <p:sldId id="311" r:id="rId12"/>
    <p:sldId id="312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98" r:id="rId23"/>
    <p:sldId id="299" r:id="rId24"/>
    <p:sldId id="300" r:id="rId25"/>
    <p:sldId id="301" r:id="rId26"/>
    <p:sldId id="302" r:id="rId27"/>
    <p:sldId id="303" r:id="rId28"/>
    <p:sldId id="304" r:id="rId29"/>
    <p:sldId id="305" r:id="rId30"/>
    <p:sldId id="313" r:id="rId31"/>
    <p:sldId id="314" r:id="rId32"/>
    <p:sldId id="306" r:id="rId33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A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1274" autoAdjust="0"/>
  </p:normalViewPr>
  <p:slideViewPr>
    <p:cSldViewPr snapToGrid="0" snapToObjects="1">
      <p:cViewPr varScale="1">
        <p:scale>
          <a:sx n="99" d="100"/>
          <a:sy n="99" d="100"/>
        </p:scale>
        <p:origin x="2067" y="6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93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ogelzang Gerrit" userId="5457342c-d2a7-4a65-8edd-e894e5cd9c24" providerId="ADAL" clId="{6E6B1BBD-522E-405E-8CDD-1294C2026722}"/>
    <pc:docChg chg="modSld">
      <pc:chgData name="Vogelzang Gerrit" userId="5457342c-d2a7-4a65-8edd-e894e5cd9c24" providerId="ADAL" clId="{6E6B1BBD-522E-405E-8CDD-1294C2026722}" dt="2017-08-23T13:50:17.530" v="3" actId="20577"/>
      <pc:docMkLst>
        <pc:docMk/>
      </pc:docMkLst>
      <pc:sldChg chg="modSp">
        <pc:chgData name="Vogelzang Gerrit" userId="5457342c-d2a7-4a65-8edd-e894e5cd9c24" providerId="ADAL" clId="{6E6B1BBD-522E-405E-8CDD-1294C2026722}" dt="2017-08-23T13:50:17.530" v="3" actId="20577"/>
        <pc:sldMkLst>
          <pc:docMk/>
          <pc:sldMk cId="4294469940" sldId="306"/>
        </pc:sldMkLst>
        <pc:spChg chg="mod">
          <ac:chgData name="Vogelzang Gerrit" userId="5457342c-d2a7-4a65-8edd-e894e5cd9c24" providerId="ADAL" clId="{6E6B1BBD-522E-405E-8CDD-1294C2026722}" dt="2017-08-23T13:50:17.530" v="3" actId="20577"/>
          <ac:spMkLst>
            <pc:docMk/>
            <pc:sldMk cId="4294469940" sldId="306"/>
            <ac:spMk id="3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B76DB3-D697-4C91-A0DC-C87A6BA7A5F2}" type="doc">
      <dgm:prSet loTypeId="urn:microsoft.com/office/officeart/2005/8/layout/gear1" loCatId="process" qsTypeId="urn:microsoft.com/office/officeart/2005/8/quickstyle/simple1" qsCatId="simple" csTypeId="urn:microsoft.com/office/officeart/2005/8/colors/accent1_2" csCatId="accent1" phldr="1"/>
      <dgm:spPr/>
    </dgm:pt>
    <dgm:pt modelId="{B88C3794-3CA4-4C29-9FCC-99FDEBDD93CD}">
      <dgm:prSet phldrT="[Tekst]"/>
      <dgm:spPr>
        <a:solidFill>
          <a:schemeClr val="bg2">
            <a:lumMod val="25000"/>
          </a:schemeClr>
        </a:solidFill>
      </dgm:spPr>
      <dgm:t>
        <a:bodyPr/>
        <a:lstStyle/>
        <a:p>
          <a:r>
            <a:rPr lang="nl-NL" dirty="0"/>
            <a:t> </a:t>
          </a:r>
        </a:p>
      </dgm:t>
    </dgm:pt>
    <dgm:pt modelId="{34CA17A9-76A1-41EF-A5FB-F4F3C6860B95}" type="parTrans" cxnId="{5D8AA174-1113-460F-A7F4-8A8974DEC3D2}">
      <dgm:prSet/>
      <dgm:spPr/>
      <dgm:t>
        <a:bodyPr/>
        <a:lstStyle/>
        <a:p>
          <a:endParaRPr lang="nl-NL"/>
        </a:p>
      </dgm:t>
    </dgm:pt>
    <dgm:pt modelId="{1CA39B7D-ACE1-4FA1-A0D6-CB2BBC4A2AAA}" type="sibTrans" cxnId="{5D8AA174-1113-460F-A7F4-8A8974DEC3D2}">
      <dgm:prSet/>
      <dgm:spPr>
        <a:solidFill>
          <a:schemeClr val="bg2">
            <a:lumMod val="90000"/>
          </a:schemeClr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endParaRPr lang="nl-NL"/>
        </a:p>
      </dgm:t>
    </dgm:pt>
    <dgm:pt modelId="{3C936A97-49D5-42F9-99D1-29FCB5A3DBD5}">
      <dgm:prSet phldrT="[Tekst]"/>
      <dgm:spPr>
        <a:solidFill>
          <a:schemeClr val="bg2">
            <a:lumMod val="25000"/>
          </a:schemeClr>
        </a:solidFill>
      </dgm:spPr>
      <dgm:t>
        <a:bodyPr/>
        <a:lstStyle/>
        <a:p>
          <a:r>
            <a:rPr lang="nl-NL" dirty="0"/>
            <a:t> </a:t>
          </a:r>
        </a:p>
      </dgm:t>
    </dgm:pt>
    <dgm:pt modelId="{BB865276-F631-4094-92EB-4BD58DF49A8B}" type="parTrans" cxnId="{866BC706-C138-4561-93A3-18E7DF7E7F51}">
      <dgm:prSet/>
      <dgm:spPr/>
      <dgm:t>
        <a:bodyPr/>
        <a:lstStyle/>
        <a:p>
          <a:endParaRPr lang="nl-NL"/>
        </a:p>
      </dgm:t>
    </dgm:pt>
    <dgm:pt modelId="{C2D2EA54-7684-4E90-8DD1-A0B0B946CA32}" type="sibTrans" cxnId="{866BC706-C138-4561-93A3-18E7DF7E7F51}">
      <dgm:prSet/>
      <dgm:spPr>
        <a:solidFill>
          <a:schemeClr val="bg2">
            <a:lumMod val="90000"/>
          </a:schemeClr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endParaRPr lang="nl-NL"/>
        </a:p>
      </dgm:t>
    </dgm:pt>
    <dgm:pt modelId="{9EFD5CBD-D80E-436C-B549-FC037BF71E47}">
      <dgm:prSet phldrT="[Tekst]"/>
      <dgm:spPr>
        <a:solidFill>
          <a:schemeClr val="bg2">
            <a:lumMod val="25000"/>
          </a:schemeClr>
        </a:solidFill>
      </dgm:spPr>
      <dgm:t>
        <a:bodyPr/>
        <a:lstStyle/>
        <a:p>
          <a:r>
            <a:rPr lang="nl-NL" dirty="0"/>
            <a:t> </a:t>
          </a:r>
        </a:p>
      </dgm:t>
    </dgm:pt>
    <dgm:pt modelId="{91A54798-BF4D-43EF-A1D9-02648EF22F7D}" type="parTrans" cxnId="{02E428E1-A9FE-49E0-8ADE-21396576776E}">
      <dgm:prSet/>
      <dgm:spPr/>
      <dgm:t>
        <a:bodyPr/>
        <a:lstStyle/>
        <a:p>
          <a:endParaRPr lang="nl-NL"/>
        </a:p>
      </dgm:t>
    </dgm:pt>
    <dgm:pt modelId="{1D3A9E3B-25A9-4729-9E41-1FA439B98433}" type="sibTrans" cxnId="{02E428E1-A9FE-49E0-8ADE-21396576776E}">
      <dgm:prSet/>
      <dgm:spPr>
        <a:solidFill>
          <a:schemeClr val="bg2">
            <a:lumMod val="90000"/>
          </a:schemeClr>
        </a:solid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endParaRPr lang="nl-NL"/>
        </a:p>
      </dgm:t>
    </dgm:pt>
    <dgm:pt modelId="{BEECE703-1DB6-42E5-9B8F-8022F094EED6}" type="pres">
      <dgm:prSet presAssocID="{4EB76DB3-D697-4C91-A0DC-C87A6BA7A5F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09E220C1-82CA-4B0B-8575-507AACD39B00}" type="pres">
      <dgm:prSet presAssocID="{B88C3794-3CA4-4C29-9FCC-99FDEBDD93CD}" presName="gear1" presStyleLbl="node1" presStyleIdx="0" presStyleCnt="3">
        <dgm:presLayoutVars>
          <dgm:chMax val="1"/>
          <dgm:bulletEnabled val="1"/>
        </dgm:presLayoutVars>
      </dgm:prSet>
      <dgm:spPr/>
    </dgm:pt>
    <dgm:pt modelId="{8B606F0D-C0FF-4D74-B182-2B1859A69D6E}" type="pres">
      <dgm:prSet presAssocID="{B88C3794-3CA4-4C29-9FCC-99FDEBDD93CD}" presName="gear1srcNode" presStyleLbl="node1" presStyleIdx="0" presStyleCnt="3"/>
      <dgm:spPr/>
    </dgm:pt>
    <dgm:pt modelId="{2975981C-E8D0-4E14-947A-12FC33D2A0CF}" type="pres">
      <dgm:prSet presAssocID="{B88C3794-3CA4-4C29-9FCC-99FDEBDD93CD}" presName="gear1dstNode" presStyleLbl="node1" presStyleIdx="0" presStyleCnt="3"/>
      <dgm:spPr/>
    </dgm:pt>
    <dgm:pt modelId="{203CE4D4-2E03-44A4-8F67-AE3AFF0CD850}" type="pres">
      <dgm:prSet presAssocID="{3C936A97-49D5-42F9-99D1-29FCB5A3DBD5}" presName="gear2" presStyleLbl="node1" presStyleIdx="1" presStyleCnt="3">
        <dgm:presLayoutVars>
          <dgm:chMax val="1"/>
          <dgm:bulletEnabled val="1"/>
        </dgm:presLayoutVars>
      </dgm:prSet>
      <dgm:spPr/>
    </dgm:pt>
    <dgm:pt modelId="{E9FC6C61-F23E-42F0-A26E-C1C50D9152E7}" type="pres">
      <dgm:prSet presAssocID="{3C936A97-49D5-42F9-99D1-29FCB5A3DBD5}" presName="gear2srcNode" presStyleLbl="node1" presStyleIdx="1" presStyleCnt="3"/>
      <dgm:spPr/>
    </dgm:pt>
    <dgm:pt modelId="{D8005E32-9E3E-4DDA-AF8F-7B1AA43E69AC}" type="pres">
      <dgm:prSet presAssocID="{3C936A97-49D5-42F9-99D1-29FCB5A3DBD5}" presName="gear2dstNode" presStyleLbl="node1" presStyleIdx="1" presStyleCnt="3"/>
      <dgm:spPr/>
    </dgm:pt>
    <dgm:pt modelId="{82FCCE7F-3E61-46DB-BE9E-9E52A7234D5A}" type="pres">
      <dgm:prSet presAssocID="{9EFD5CBD-D80E-436C-B549-FC037BF71E47}" presName="gear3" presStyleLbl="node1" presStyleIdx="2" presStyleCnt="3"/>
      <dgm:spPr/>
    </dgm:pt>
    <dgm:pt modelId="{C7ABECB8-D5F3-4629-B9DD-C913A13BAA27}" type="pres">
      <dgm:prSet presAssocID="{9EFD5CBD-D80E-436C-B549-FC037BF71E47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87EF7D0F-6CB6-4018-B970-7F239D7B983B}" type="pres">
      <dgm:prSet presAssocID="{9EFD5CBD-D80E-436C-B549-FC037BF71E47}" presName="gear3srcNode" presStyleLbl="node1" presStyleIdx="2" presStyleCnt="3"/>
      <dgm:spPr/>
    </dgm:pt>
    <dgm:pt modelId="{F10E4A7B-83AA-4B76-AA15-1E754715725D}" type="pres">
      <dgm:prSet presAssocID="{9EFD5CBD-D80E-436C-B549-FC037BF71E47}" presName="gear3dstNode" presStyleLbl="node1" presStyleIdx="2" presStyleCnt="3"/>
      <dgm:spPr/>
    </dgm:pt>
    <dgm:pt modelId="{7DBD1A78-8E03-4020-8FC5-318E3868174E}" type="pres">
      <dgm:prSet presAssocID="{1CA39B7D-ACE1-4FA1-A0D6-CB2BBC4A2AAA}" presName="connector1" presStyleLbl="sibTrans2D1" presStyleIdx="0" presStyleCnt="3"/>
      <dgm:spPr/>
    </dgm:pt>
    <dgm:pt modelId="{E4ACF01C-21BC-49A0-9514-507E4AF04B74}" type="pres">
      <dgm:prSet presAssocID="{C2D2EA54-7684-4E90-8DD1-A0B0B946CA32}" presName="connector2" presStyleLbl="sibTrans2D1" presStyleIdx="1" presStyleCnt="3"/>
      <dgm:spPr/>
    </dgm:pt>
    <dgm:pt modelId="{BDF249FB-8A7F-4D52-A987-1D794AAA7324}" type="pres">
      <dgm:prSet presAssocID="{1D3A9E3B-25A9-4729-9E41-1FA439B98433}" presName="connector3" presStyleLbl="sibTrans2D1" presStyleIdx="2" presStyleCnt="3"/>
      <dgm:spPr/>
    </dgm:pt>
  </dgm:ptLst>
  <dgm:cxnLst>
    <dgm:cxn modelId="{866BC706-C138-4561-93A3-18E7DF7E7F51}" srcId="{4EB76DB3-D697-4C91-A0DC-C87A6BA7A5F2}" destId="{3C936A97-49D5-42F9-99D1-29FCB5A3DBD5}" srcOrd="1" destOrd="0" parTransId="{BB865276-F631-4094-92EB-4BD58DF49A8B}" sibTransId="{C2D2EA54-7684-4E90-8DD1-A0B0B946CA32}"/>
    <dgm:cxn modelId="{231FDC1F-926C-4E67-9B3D-198A82938877}" type="presOf" srcId="{3C936A97-49D5-42F9-99D1-29FCB5A3DBD5}" destId="{D8005E32-9E3E-4DDA-AF8F-7B1AA43E69AC}" srcOrd="2" destOrd="0" presId="urn:microsoft.com/office/officeart/2005/8/layout/gear1"/>
    <dgm:cxn modelId="{E4AC6B5C-0CE4-4D90-B861-2D7713102461}" type="presOf" srcId="{1D3A9E3B-25A9-4729-9E41-1FA439B98433}" destId="{BDF249FB-8A7F-4D52-A987-1D794AAA7324}" srcOrd="0" destOrd="0" presId="urn:microsoft.com/office/officeart/2005/8/layout/gear1"/>
    <dgm:cxn modelId="{98FDE25F-D3FB-4922-8D98-D0CF9FDF8141}" type="presOf" srcId="{B88C3794-3CA4-4C29-9FCC-99FDEBDD93CD}" destId="{09E220C1-82CA-4B0B-8575-507AACD39B00}" srcOrd="0" destOrd="0" presId="urn:microsoft.com/office/officeart/2005/8/layout/gear1"/>
    <dgm:cxn modelId="{88FCF345-A961-4654-B5C5-22AE80E8B7BE}" type="presOf" srcId="{4EB76DB3-D697-4C91-A0DC-C87A6BA7A5F2}" destId="{BEECE703-1DB6-42E5-9B8F-8022F094EED6}" srcOrd="0" destOrd="0" presId="urn:microsoft.com/office/officeart/2005/8/layout/gear1"/>
    <dgm:cxn modelId="{8F8DE16A-D71B-482C-90F1-26CBB635EE10}" type="presOf" srcId="{B88C3794-3CA4-4C29-9FCC-99FDEBDD93CD}" destId="{2975981C-E8D0-4E14-947A-12FC33D2A0CF}" srcOrd="2" destOrd="0" presId="urn:microsoft.com/office/officeart/2005/8/layout/gear1"/>
    <dgm:cxn modelId="{5D8AA174-1113-460F-A7F4-8A8974DEC3D2}" srcId="{4EB76DB3-D697-4C91-A0DC-C87A6BA7A5F2}" destId="{B88C3794-3CA4-4C29-9FCC-99FDEBDD93CD}" srcOrd="0" destOrd="0" parTransId="{34CA17A9-76A1-41EF-A5FB-F4F3C6860B95}" sibTransId="{1CA39B7D-ACE1-4FA1-A0D6-CB2BBC4A2AAA}"/>
    <dgm:cxn modelId="{CF18BB76-3D7B-4D03-9DC0-1F8162428DB3}" type="presOf" srcId="{9EFD5CBD-D80E-436C-B549-FC037BF71E47}" destId="{F10E4A7B-83AA-4B76-AA15-1E754715725D}" srcOrd="3" destOrd="0" presId="urn:microsoft.com/office/officeart/2005/8/layout/gear1"/>
    <dgm:cxn modelId="{94D82D57-E6F6-45CD-927C-D96033C11D43}" type="presOf" srcId="{C2D2EA54-7684-4E90-8DD1-A0B0B946CA32}" destId="{E4ACF01C-21BC-49A0-9514-507E4AF04B74}" srcOrd="0" destOrd="0" presId="urn:microsoft.com/office/officeart/2005/8/layout/gear1"/>
    <dgm:cxn modelId="{8AD2D092-846D-445D-8304-2250566DCCE5}" type="presOf" srcId="{B88C3794-3CA4-4C29-9FCC-99FDEBDD93CD}" destId="{8B606F0D-C0FF-4D74-B182-2B1859A69D6E}" srcOrd="1" destOrd="0" presId="urn:microsoft.com/office/officeart/2005/8/layout/gear1"/>
    <dgm:cxn modelId="{880A55A1-1CE4-4580-9B20-01BF6DFA7FDF}" type="presOf" srcId="{1CA39B7D-ACE1-4FA1-A0D6-CB2BBC4A2AAA}" destId="{7DBD1A78-8E03-4020-8FC5-318E3868174E}" srcOrd="0" destOrd="0" presId="urn:microsoft.com/office/officeart/2005/8/layout/gear1"/>
    <dgm:cxn modelId="{2540B6B6-9D67-42B2-9D74-DAA696EF1F38}" type="presOf" srcId="{9EFD5CBD-D80E-436C-B549-FC037BF71E47}" destId="{87EF7D0F-6CB6-4018-B970-7F239D7B983B}" srcOrd="2" destOrd="0" presId="urn:microsoft.com/office/officeart/2005/8/layout/gear1"/>
    <dgm:cxn modelId="{46B848BE-EEA2-4077-85C3-E8717854284C}" type="presOf" srcId="{3C936A97-49D5-42F9-99D1-29FCB5A3DBD5}" destId="{203CE4D4-2E03-44A4-8F67-AE3AFF0CD850}" srcOrd="0" destOrd="0" presId="urn:microsoft.com/office/officeart/2005/8/layout/gear1"/>
    <dgm:cxn modelId="{68B1B6C0-9007-4C3B-BA12-D4E3E0018E11}" type="presOf" srcId="{9EFD5CBD-D80E-436C-B549-FC037BF71E47}" destId="{82FCCE7F-3E61-46DB-BE9E-9E52A7234D5A}" srcOrd="0" destOrd="0" presId="urn:microsoft.com/office/officeart/2005/8/layout/gear1"/>
    <dgm:cxn modelId="{47CA68C4-BDF3-445E-B5AC-6FB49273A1B2}" type="presOf" srcId="{3C936A97-49D5-42F9-99D1-29FCB5A3DBD5}" destId="{E9FC6C61-F23E-42F0-A26E-C1C50D9152E7}" srcOrd="1" destOrd="0" presId="urn:microsoft.com/office/officeart/2005/8/layout/gear1"/>
    <dgm:cxn modelId="{137086D6-DD90-4E57-957E-5B8FCF84E4F2}" type="presOf" srcId="{9EFD5CBD-D80E-436C-B549-FC037BF71E47}" destId="{C7ABECB8-D5F3-4629-B9DD-C913A13BAA27}" srcOrd="1" destOrd="0" presId="urn:microsoft.com/office/officeart/2005/8/layout/gear1"/>
    <dgm:cxn modelId="{02E428E1-A9FE-49E0-8ADE-21396576776E}" srcId="{4EB76DB3-D697-4C91-A0DC-C87A6BA7A5F2}" destId="{9EFD5CBD-D80E-436C-B549-FC037BF71E47}" srcOrd="2" destOrd="0" parTransId="{91A54798-BF4D-43EF-A1D9-02648EF22F7D}" sibTransId="{1D3A9E3B-25A9-4729-9E41-1FA439B98433}"/>
    <dgm:cxn modelId="{F33B70DA-4000-4100-A795-1060F8368C33}" type="presParOf" srcId="{BEECE703-1DB6-42E5-9B8F-8022F094EED6}" destId="{09E220C1-82CA-4B0B-8575-507AACD39B00}" srcOrd="0" destOrd="0" presId="urn:microsoft.com/office/officeart/2005/8/layout/gear1"/>
    <dgm:cxn modelId="{AFB95210-917C-42F0-A21C-AE94A8839A23}" type="presParOf" srcId="{BEECE703-1DB6-42E5-9B8F-8022F094EED6}" destId="{8B606F0D-C0FF-4D74-B182-2B1859A69D6E}" srcOrd="1" destOrd="0" presId="urn:microsoft.com/office/officeart/2005/8/layout/gear1"/>
    <dgm:cxn modelId="{45433603-7145-4AB9-9BA5-BE0C6E74C8EA}" type="presParOf" srcId="{BEECE703-1DB6-42E5-9B8F-8022F094EED6}" destId="{2975981C-E8D0-4E14-947A-12FC33D2A0CF}" srcOrd="2" destOrd="0" presId="urn:microsoft.com/office/officeart/2005/8/layout/gear1"/>
    <dgm:cxn modelId="{4FB9B681-0AD9-413B-B8C1-7B68743CFA4D}" type="presParOf" srcId="{BEECE703-1DB6-42E5-9B8F-8022F094EED6}" destId="{203CE4D4-2E03-44A4-8F67-AE3AFF0CD850}" srcOrd="3" destOrd="0" presId="urn:microsoft.com/office/officeart/2005/8/layout/gear1"/>
    <dgm:cxn modelId="{7829CB8C-4E43-447D-B81E-B21EBDBEA97C}" type="presParOf" srcId="{BEECE703-1DB6-42E5-9B8F-8022F094EED6}" destId="{E9FC6C61-F23E-42F0-A26E-C1C50D9152E7}" srcOrd="4" destOrd="0" presId="urn:microsoft.com/office/officeart/2005/8/layout/gear1"/>
    <dgm:cxn modelId="{F5A95F77-D5ED-4D07-8D10-9FD3B617A7D3}" type="presParOf" srcId="{BEECE703-1DB6-42E5-9B8F-8022F094EED6}" destId="{D8005E32-9E3E-4DDA-AF8F-7B1AA43E69AC}" srcOrd="5" destOrd="0" presId="urn:microsoft.com/office/officeart/2005/8/layout/gear1"/>
    <dgm:cxn modelId="{F0DAFEC5-EAB7-4BE9-A1DE-73E3EC1FB794}" type="presParOf" srcId="{BEECE703-1DB6-42E5-9B8F-8022F094EED6}" destId="{82FCCE7F-3E61-46DB-BE9E-9E52A7234D5A}" srcOrd="6" destOrd="0" presId="urn:microsoft.com/office/officeart/2005/8/layout/gear1"/>
    <dgm:cxn modelId="{7FBE8404-6587-4A92-BC83-1516FB9055D3}" type="presParOf" srcId="{BEECE703-1DB6-42E5-9B8F-8022F094EED6}" destId="{C7ABECB8-D5F3-4629-B9DD-C913A13BAA27}" srcOrd="7" destOrd="0" presId="urn:microsoft.com/office/officeart/2005/8/layout/gear1"/>
    <dgm:cxn modelId="{9B4DC3A2-E0A5-4A25-90DC-89B23B48307D}" type="presParOf" srcId="{BEECE703-1DB6-42E5-9B8F-8022F094EED6}" destId="{87EF7D0F-6CB6-4018-B970-7F239D7B983B}" srcOrd="8" destOrd="0" presId="urn:microsoft.com/office/officeart/2005/8/layout/gear1"/>
    <dgm:cxn modelId="{28852CC6-28BA-4905-A8CB-03B3F25BEAEE}" type="presParOf" srcId="{BEECE703-1DB6-42E5-9B8F-8022F094EED6}" destId="{F10E4A7B-83AA-4B76-AA15-1E754715725D}" srcOrd="9" destOrd="0" presId="urn:microsoft.com/office/officeart/2005/8/layout/gear1"/>
    <dgm:cxn modelId="{A54762CB-B869-4B9A-8F00-C39FF79E1E9A}" type="presParOf" srcId="{BEECE703-1DB6-42E5-9B8F-8022F094EED6}" destId="{7DBD1A78-8E03-4020-8FC5-318E3868174E}" srcOrd="10" destOrd="0" presId="urn:microsoft.com/office/officeart/2005/8/layout/gear1"/>
    <dgm:cxn modelId="{47E6C997-710B-4A28-908B-CC3BA56AA9EB}" type="presParOf" srcId="{BEECE703-1DB6-42E5-9B8F-8022F094EED6}" destId="{E4ACF01C-21BC-49A0-9514-507E4AF04B74}" srcOrd="11" destOrd="0" presId="urn:microsoft.com/office/officeart/2005/8/layout/gear1"/>
    <dgm:cxn modelId="{6DE11E24-2938-4AF1-A849-B0E5C0A27ADA}" type="presParOf" srcId="{BEECE703-1DB6-42E5-9B8F-8022F094EED6}" destId="{BDF249FB-8A7F-4D52-A987-1D794AAA7324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E220C1-82CA-4B0B-8575-507AACD39B00}">
      <dsp:nvSpPr>
        <dsp:cNvPr id="0" name=""/>
        <dsp:cNvSpPr/>
      </dsp:nvSpPr>
      <dsp:spPr>
        <a:xfrm>
          <a:off x="1195332" y="583264"/>
          <a:ext cx="712879" cy="712879"/>
        </a:xfrm>
        <a:prstGeom prst="gear9">
          <a:avLst/>
        </a:prstGeom>
        <a:solidFill>
          <a:schemeClr val="bg2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 </a:t>
          </a:r>
        </a:p>
      </dsp:txBody>
      <dsp:txXfrm>
        <a:off x="1338652" y="750253"/>
        <a:ext cx="426239" cy="366434"/>
      </dsp:txXfrm>
    </dsp:sp>
    <dsp:sp modelId="{203CE4D4-2E03-44A4-8F67-AE3AFF0CD850}">
      <dsp:nvSpPr>
        <dsp:cNvPr id="0" name=""/>
        <dsp:cNvSpPr/>
      </dsp:nvSpPr>
      <dsp:spPr>
        <a:xfrm>
          <a:off x="780566" y="414766"/>
          <a:ext cx="518457" cy="518457"/>
        </a:xfrm>
        <a:prstGeom prst="gear6">
          <a:avLst/>
        </a:prstGeom>
        <a:solidFill>
          <a:schemeClr val="bg2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 </a:t>
          </a:r>
        </a:p>
      </dsp:txBody>
      <dsp:txXfrm>
        <a:off x="911089" y="546078"/>
        <a:ext cx="257411" cy="255833"/>
      </dsp:txXfrm>
    </dsp:sp>
    <dsp:sp modelId="{82FCCE7F-3E61-46DB-BE9E-9E52A7234D5A}">
      <dsp:nvSpPr>
        <dsp:cNvPr id="0" name=""/>
        <dsp:cNvSpPr/>
      </dsp:nvSpPr>
      <dsp:spPr>
        <a:xfrm rot="20700000">
          <a:off x="1070955" y="57083"/>
          <a:ext cx="507982" cy="507982"/>
        </a:xfrm>
        <a:prstGeom prst="gear6">
          <a:avLst/>
        </a:prstGeom>
        <a:solidFill>
          <a:schemeClr val="bg2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 </a:t>
          </a:r>
        </a:p>
      </dsp:txBody>
      <dsp:txXfrm rot="-20700000">
        <a:off x="1182371" y="168498"/>
        <a:ext cx="285151" cy="285151"/>
      </dsp:txXfrm>
    </dsp:sp>
    <dsp:sp modelId="{7DBD1A78-8E03-4020-8FC5-318E3868174E}">
      <dsp:nvSpPr>
        <dsp:cNvPr id="0" name=""/>
        <dsp:cNvSpPr/>
      </dsp:nvSpPr>
      <dsp:spPr>
        <a:xfrm>
          <a:off x="1113562" y="489959"/>
          <a:ext cx="912485" cy="912485"/>
        </a:xfrm>
        <a:prstGeom prst="circularArrow">
          <a:avLst>
            <a:gd name="adj1" fmla="val 4687"/>
            <a:gd name="adj2" fmla="val 299029"/>
            <a:gd name="adj3" fmla="val 2345525"/>
            <a:gd name="adj4" fmla="val 16296346"/>
            <a:gd name="adj5" fmla="val 5469"/>
          </a:avLst>
        </a:prstGeom>
        <a:solidFill>
          <a:schemeClr val="bg2">
            <a:lumMod val="90000"/>
          </a:schemeClr>
        </a:solidFill>
        <a:ln>
          <a:solidFill>
            <a:schemeClr val="bg2">
              <a:lumMod val="9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ACF01C-21BC-49A0-9514-507E4AF04B74}">
      <dsp:nvSpPr>
        <dsp:cNvPr id="0" name=""/>
        <dsp:cNvSpPr/>
      </dsp:nvSpPr>
      <dsp:spPr>
        <a:xfrm>
          <a:off x="688748" y="312488"/>
          <a:ext cx="662977" cy="66297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bg2">
            <a:lumMod val="90000"/>
          </a:schemeClr>
        </a:solidFill>
        <a:ln>
          <a:solidFill>
            <a:schemeClr val="bg2">
              <a:lumMod val="9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F249FB-8A7F-4D52-A987-1D794AAA7324}">
      <dsp:nvSpPr>
        <dsp:cNvPr id="0" name=""/>
        <dsp:cNvSpPr/>
      </dsp:nvSpPr>
      <dsp:spPr>
        <a:xfrm>
          <a:off x="953454" y="-41746"/>
          <a:ext cx="714823" cy="714823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bg2">
            <a:lumMod val="90000"/>
          </a:schemeClr>
        </a:solidFill>
        <a:ln>
          <a:solidFill>
            <a:schemeClr val="bg2">
              <a:lumMod val="9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jpeg>
</file>

<file path=ppt/media/image12.jpeg>
</file>

<file path=ppt/media/image13.png>
</file>

<file path=ppt/media/image14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5E0D3-E02F-504A-8D3F-595DD2F72C98}" type="datetimeFigureOut">
              <a:rPr lang="nl-NL" smtClean="0"/>
              <a:t>23-8-2017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AB5D4D-6F1B-5F42-8E80-3D346F0E7E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22171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Even zelf</a:t>
            </a:r>
            <a:r>
              <a:rPr lang="nl-NL" baseline="0" dirty="0"/>
              <a:t> je naam invullen ;-))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B7AD03-9742-4A69-BFC0-5FDA7E9E25F4}" type="slidenum">
              <a:rPr kumimoji="0" lang="nl-NL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7569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B7AD03-9742-4A69-BFC0-5FDA7E9E25F4}" type="slidenum">
              <a:rPr lang="nl-NL" smtClean="0"/>
              <a:pPr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12364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8D4CBB-C716-4745-80FB-8B921323BB94}" type="slidenum">
              <a:rPr lang="en-GB" altLang="en-US"/>
              <a:pPr/>
              <a:t>6</a:t>
            </a:fld>
            <a:endParaRPr lang="en-GB" alt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57238"/>
            <a:ext cx="5041900" cy="3781425"/>
          </a:xfrm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27100" y="4789488"/>
            <a:ext cx="5092700" cy="4537075"/>
          </a:xfrm>
        </p:spPr>
        <p:txBody>
          <a:bodyPr/>
          <a:lstStyle/>
          <a:p>
            <a:endParaRPr lang="fr-FR" altLang="en-US"/>
          </a:p>
        </p:txBody>
      </p:sp>
    </p:spTree>
    <p:extLst>
      <p:ext uri="{BB962C8B-B14F-4D97-AF65-F5344CB8AC3E}">
        <p14:creationId xmlns:p14="http://schemas.microsoft.com/office/powerpoint/2010/main" val="262390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In het proces test je de functionele</a:t>
            </a:r>
            <a:r>
              <a:rPr lang="nl-NL" baseline="0" dirty="0"/>
              <a:t> kwaliteit in de testfase.</a:t>
            </a:r>
          </a:p>
          <a:p>
            <a:r>
              <a:rPr lang="nl-NL" baseline="0" dirty="0"/>
              <a:t>Het goed doorlopen van de fasen (SWDLC) draagt bij aan de </a:t>
            </a:r>
            <a:r>
              <a:rPr lang="nl-NL" baseline="0"/>
              <a:t>proces kwaliteit.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B7AD03-9742-4A69-BFC0-5FDA7E9E25F4}" type="slidenum">
              <a:rPr lang="nl-NL" smtClean="0"/>
              <a:pPr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2847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63600"/>
            <a:ext cx="9144000" cy="5994400"/>
          </a:xfrm>
        </p:spPr>
        <p:txBody>
          <a:bodyPr anchor="t" anchorCtr="1"/>
          <a:lstStyle/>
          <a:p>
            <a:r>
              <a:rPr lang="nl-NL" dirty="0"/>
              <a:t>afbeelding toevoegen (optioneel)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4" y="3420987"/>
            <a:ext cx="6102660" cy="6503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b="1" i="0">
                <a:latin typeface="Helvetica Neue"/>
                <a:cs typeface="Helvetica Neue"/>
              </a:defRPr>
            </a:lvl1pPr>
          </a:lstStyle>
          <a:p>
            <a:r>
              <a:rPr lang="nl-NL" dirty="0"/>
              <a:t>titel in kleine letters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766705" y="3984455"/>
            <a:ext cx="6102660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titel in kleine letters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212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3" y="1096887"/>
            <a:ext cx="6102660" cy="6503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b="1" i="0">
                <a:latin typeface="Helvetica Neue"/>
                <a:cs typeface="Helvetica Neue"/>
              </a:defRPr>
            </a:lvl1pPr>
          </a:lstStyle>
          <a:p>
            <a:r>
              <a:rPr lang="nl-NL" dirty="0"/>
              <a:t>titel in kleine letters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2766703" y="2384425"/>
            <a:ext cx="6102660" cy="3952875"/>
          </a:xfrm>
        </p:spPr>
        <p:txBody>
          <a:bodyPr/>
          <a:lstStyle>
            <a:lvl1pPr marL="0" indent="0">
              <a:buFontTx/>
              <a:buNone/>
              <a:defRPr b="1" i="0" baseline="0">
                <a:latin typeface="Helvetica Neue"/>
                <a:cs typeface="Helvetica Neue"/>
              </a:defRPr>
            </a:lvl1pPr>
          </a:lstStyle>
          <a:p>
            <a:r>
              <a:rPr lang="nl-NL" dirty="0"/>
              <a:t>Gebruik deze gehele 2/3-kolom voor de belangrijke gegevens of afbeeldingen.</a:t>
            </a:r>
          </a:p>
          <a:p>
            <a:endParaRPr lang="nl-NL" dirty="0"/>
          </a:p>
          <a:p>
            <a:pPr marL="342900" indent="-342900">
              <a:buFont typeface="Arial"/>
              <a:buChar char="•"/>
            </a:pPr>
            <a:r>
              <a:rPr lang="nl-NL" dirty="0"/>
              <a:t>of </a:t>
            </a:r>
            <a:r>
              <a:rPr lang="nl-NL" dirty="0" err="1"/>
              <a:t>bullets</a:t>
            </a:r>
            <a:endParaRPr lang="nl-NL" dirty="0"/>
          </a:p>
          <a:p>
            <a:pPr marL="342900" indent="-342900">
              <a:buFont typeface="Arial"/>
              <a:buChar char="•"/>
            </a:pPr>
            <a:r>
              <a:rPr lang="nl-NL" dirty="0"/>
              <a:t>en nog meer </a:t>
            </a:r>
            <a:r>
              <a:rPr lang="nl-NL" dirty="0" err="1"/>
              <a:t>bullets</a:t>
            </a:r>
            <a:endParaRPr lang="nl-NL" dirty="0"/>
          </a:p>
          <a:p>
            <a:pPr marL="342900" indent="-342900">
              <a:buFont typeface="Arial"/>
              <a:buChar char="•"/>
            </a:pPr>
            <a:r>
              <a:rPr lang="nl-NL" dirty="0"/>
              <a:t>einde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766704" y="1660355"/>
            <a:ext cx="6102660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latin typeface="Helvetica Neue"/>
                <a:cs typeface="Helvetica Neue"/>
              </a:defRPr>
            </a:lvl1pPr>
          </a:lstStyle>
          <a:p>
            <a:r>
              <a:rPr lang="nl-NL" dirty="0"/>
              <a:t>titel in kleine letters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7" hasCustomPrompt="1"/>
          </p:nvPr>
        </p:nvSpPr>
        <p:spPr>
          <a:xfrm>
            <a:off x="2766703" y="381569"/>
            <a:ext cx="6102659" cy="365125"/>
          </a:xfrm>
        </p:spPr>
        <p:txBody>
          <a:bodyPr>
            <a:normAutofit/>
          </a:bodyPr>
          <a:lstStyle>
            <a:lvl1pPr marL="0" indent="0" algn="r">
              <a:buFont typeface="Arial"/>
              <a:buNone/>
              <a:defRPr sz="1200"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fld id="{C39CD6CD-D22F-ED4D-A51C-BA6EDB5BCAE0}" type="slidenum">
              <a:rPr lang="en-US" smtClean="0"/>
              <a:t>‹nr.›</a:t>
            </a:fld>
            <a:r>
              <a:rPr lang="en-US" dirty="0"/>
              <a:t> van 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45143" y="2384425"/>
            <a:ext cx="2458357" cy="3952875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400" b="0" i="0">
                <a:solidFill>
                  <a:schemeClr val="bg1">
                    <a:lumMod val="6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Eventuele aantekeningen, verduidelijkingen of bronvermelding komen in deze 1/3-kolom.</a:t>
            </a:r>
          </a:p>
          <a:p>
            <a:endParaRPr lang="nl-NL" dirty="0"/>
          </a:p>
          <a:p>
            <a:r>
              <a:rPr lang="nl-NL" dirty="0"/>
              <a:t>hallo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23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8" descr="titeldia MET FOTO SMAL N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Rechte verbindingslijn 10"/>
          <p:cNvCxnSpPr>
            <a:cxnSpLocks noChangeShapeType="1"/>
          </p:cNvCxnSpPr>
          <p:nvPr/>
        </p:nvCxnSpPr>
        <p:spPr bwMode="auto">
          <a:xfrm>
            <a:off x="0" y="836613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" name="Rechthoek 11"/>
          <p:cNvSpPr>
            <a:spLocks noChangeArrowheads="1"/>
          </p:cNvSpPr>
          <p:nvPr userDrawn="1"/>
        </p:nvSpPr>
        <p:spPr bwMode="auto">
          <a:xfrm>
            <a:off x="6102350" y="279400"/>
            <a:ext cx="2474913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nl-NL" sz="3600" b="1">
              <a:solidFill>
                <a:srgbClr val="000000"/>
              </a:solidFill>
              <a:ea typeface="+mn-ea"/>
            </a:endParaRPr>
          </a:p>
        </p:txBody>
      </p:sp>
      <p:pic>
        <p:nvPicPr>
          <p:cNvPr id="7" name="Afbeelding 12" descr="logoNLl-transparant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75" y="179388"/>
            <a:ext cx="2519363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104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1440000" y="1620000"/>
            <a:ext cx="7058300" cy="504255"/>
          </a:xfrm>
        </p:spPr>
        <p:txBody>
          <a:bodyPr anchor="t"/>
          <a:lstStyle>
            <a:lvl1pPr algn="l">
              <a:lnSpc>
                <a:spcPct val="100000"/>
              </a:lnSpc>
              <a:defRPr sz="2300" b="1" baseline="0">
                <a:solidFill>
                  <a:srgbClr val="E11837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nl-NL" noProof="0"/>
              <a:t>Klik om de stijl te bewerken</a:t>
            </a:r>
          </a:p>
        </p:txBody>
      </p:sp>
      <p:sp>
        <p:nvSpPr>
          <p:cNvPr id="15" name="Subtitle 2"/>
          <p:cNvSpPr>
            <a:spLocks noGrp="1"/>
          </p:cNvSpPr>
          <p:nvPr>
            <p:ph type="subTitle" idx="4294967295"/>
          </p:nvPr>
        </p:nvSpPr>
        <p:spPr>
          <a:xfrm>
            <a:off x="6147175" y="3780000"/>
            <a:ext cx="2340259" cy="459090"/>
          </a:xfrm>
        </p:spPr>
        <p:txBody>
          <a:bodyPr/>
          <a:lstStyle>
            <a:lvl1pPr algn="ctr">
              <a:buNone/>
              <a:defRPr sz="1400"/>
            </a:lvl1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1422400" y="6376988"/>
            <a:ext cx="3279775" cy="215900"/>
          </a:xfrm>
          <a:prstGeom prst="rect">
            <a:avLst/>
          </a:prstGeom>
        </p:spPr>
        <p:txBody>
          <a:bodyPr anchor="b">
            <a:spAutoFit/>
          </a:bodyPr>
          <a:lstStyle>
            <a:lvl1pPr algn="l" fontAlgn="base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buNone/>
              <a:defRPr sz="8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217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el en objec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64163"/>
            <a:ext cx="1427163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773113"/>
            <a:ext cx="7181850" cy="10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Afbeelding 11" descr="logoNLl-transparant.pn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75" y="179388"/>
            <a:ext cx="2519363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0000" y="900000"/>
            <a:ext cx="7127190" cy="504701"/>
          </a:xfrm>
        </p:spPr>
        <p:txBody>
          <a:bodyPr/>
          <a:lstStyle>
            <a:lvl1pPr>
              <a:defRPr baseline="0">
                <a:solidFill>
                  <a:srgbClr val="E11837"/>
                </a:solidFill>
              </a:defRPr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40000" y="1620000"/>
            <a:ext cx="7110789" cy="3744215"/>
          </a:xfrm>
        </p:spPr>
        <p:txBody>
          <a:bodyPr/>
          <a:lstStyle>
            <a:lvl1pPr marL="355600" indent="-355600">
              <a:defRPr sz="2800">
                <a:latin typeface="Arial" pitchFamily="34" charset="0"/>
                <a:cs typeface="Arial" pitchFamily="34" charset="0"/>
              </a:defRPr>
            </a:lvl1pPr>
            <a:lvl2pPr marL="712788" indent="-357188">
              <a:defRPr sz="2400" b="0"/>
            </a:lvl2pPr>
            <a:lvl3pPr marL="985838" indent="-273050">
              <a:defRPr sz="2000" b="0"/>
            </a:lvl3pPr>
            <a:lvl4pPr marL="1341438" indent="-260350">
              <a:defRPr/>
            </a:lvl4pPr>
            <a:lvl5pPr marL="1614488" indent="-273050"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2001838" y="6359525"/>
            <a:ext cx="2895600" cy="338138"/>
          </a:xfrm>
          <a:prstGeom prst="rect">
            <a:avLst/>
          </a:prstGeom>
        </p:spPr>
        <p:txBody>
          <a:bodyPr/>
          <a:lstStyle>
            <a:lvl1pPr algn="l" fontAlgn="base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buNone/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8" name="Tijdelijke aanduiding voor dianummer 4"/>
          <p:cNvSpPr>
            <a:spLocks noGrp="1"/>
          </p:cNvSpPr>
          <p:nvPr>
            <p:ph type="sldNum" sz="quarter" idx="11"/>
          </p:nvPr>
        </p:nvSpPr>
        <p:spPr>
          <a:xfrm>
            <a:off x="1441450" y="6359525"/>
            <a:ext cx="458788" cy="338138"/>
          </a:xfrm>
          <a:prstGeom prst="rect">
            <a:avLst/>
          </a:prstGeom>
        </p:spPr>
        <p:txBody>
          <a:bodyPr/>
          <a:lstStyle>
            <a:lvl1pPr>
              <a:spcBef>
                <a:spcPct val="25000"/>
              </a:spcBef>
              <a:buFont typeface="Wingdings" charset="0"/>
              <a:buNone/>
              <a:defRPr smtClean="0"/>
            </a:lvl1pPr>
          </a:lstStyle>
          <a:p>
            <a:pPr>
              <a:defRPr/>
            </a:pPr>
            <a:fld id="{42A90D9E-9510-0E46-ADEA-A4DD8EC8D5E3}" type="slidenum">
              <a:rPr lang="nl-NL"/>
              <a:pPr>
                <a:defRPr/>
              </a:pPr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8465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54700" y="900000"/>
            <a:ext cx="7122745" cy="643932"/>
          </a:xfrm>
        </p:spPr>
        <p:txBody>
          <a:bodyPr/>
          <a:lstStyle>
            <a:lvl1pPr>
              <a:defRPr sz="28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454700" y="1577779"/>
            <a:ext cx="3432336" cy="50107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454700" y="2160000"/>
            <a:ext cx="3420000" cy="3157146"/>
          </a:xfrm>
        </p:spPr>
        <p:txBody>
          <a:bodyPr/>
          <a:lstStyle>
            <a:lvl1pPr marL="177800" indent="-177800">
              <a:defRPr sz="1600" b="0"/>
            </a:lvl1pPr>
            <a:lvl2pPr marL="355600" indent="-177800">
              <a:defRPr sz="1400" b="0"/>
            </a:lvl2pPr>
            <a:lvl3pPr marL="534988" indent="-179388">
              <a:defRPr sz="1200" b="0"/>
            </a:lvl3pPr>
            <a:lvl4pPr marL="712788" indent="-177800">
              <a:defRPr sz="1000" b="0"/>
            </a:lvl4pPr>
            <a:lvl5pPr marL="903288" indent="-190500">
              <a:defRPr sz="800" b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5153892" y="1580118"/>
            <a:ext cx="3423554" cy="498732"/>
          </a:xfrm>
        </p:spPr>
        <p:txBody>
          <a:bodyPr anchor="b"/>
          <a:lstStyle>
            <a:lvl1pPr marL="0" indent="0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5153891" y="2160000"/>
            <a:ext cx="3420000" cy="3157146"/>
          </a:xfrm>
        </p:spPr>
        <p:txBody>
          <a:bodyPr/>
          <a:lstStyle>
            <a:lvl1pPr marL="177800" indent="-177800">
              <a:defRPr sz="1600" b="0"/>
            </a:lvl1pPr>
            <a:lvl2pPr marL="355600" indent="-177800">
              <a:defRPr sz="1400" b="0"/>
            </a:lvl2pPr>
            <a:lvl3pPr marL="534988" indent="-179388">
              <a:defRPr sz="1200" b="0"/>
            </a:lvl3pPr>
            <a:lvl4pPr marL="712788" indent="-177800">
              <a:defRPr sz="1000" b="0"/>
            </a:lvl4pPr>
            <a:lvl5pPr marL="903288" indent="-190500">
              <a:defRPr sz="800" b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8" name="Tijdelijke aanduiding voor voettekst 6"/>
          <p:cNvSpPr>
            <a:spLocks noGrp="1"/>
          </p:cNvSpPr>
          <p:nvPr>
            <p:ph type="ftr" sz="quarter" idx="10"/>
          </p:nvPr>
        </p:nvSpPr>
        <p:spPr>
          <a:xfrm>
            <a:off x="1935163" y="6381750"/>
            <a:ext cx="3492500" cy="339725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buNone/>
              <a:defRPr sz="1400">
                <a:latin typeface="+mn-lt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" name="Tijdelijke aanduiding voor dianummer 7"/>
          <p:cNvSpPr>
            <a:spLocks noGrp="1"/>
          </p:cNvSpPr>
          <p:nvPr>
            <p:ph type="sldNum" sz="quarter" idx="11"/>
          </p:nvPr>
        </p:nvSpPr>
        <p:spPr>
          <a:xfrm>
            <a:off x="1404938" y="6381750"/>
            <a:ext cx="557212" cy="339725"/>
          </a:xfrm>
          <a:prstGeom prst="rect">
            <a:avLst/>
          </a:prstGeom>
        </p:spPr>
        <p:txBody>
          <a:bodyPr/>
          <a:lstStyle>
            <a:lvl1pPr>
              <a:spcBef>
                <a:spcPct val="25000"/>
              </a:spcBef>
              <a:buFont typeface="Wingdings" charset="0"/>
              <a:buNone/>
              <a:defRPr smtClean="0"/>
            </a:lvl1pPr>
          </a:lstStyle>
          <a:p>
            <a:pPr>
              <a:defRPr/>
            </a:pPr>
            <a:fld id="{A0C72C1C-28C5-B34A-9CE2-EB297BDA35B0}" type="slidenum">
              <a:rPr lang="nl-NL"/>
              <a:pPr>
                <a:defRPr/>
              </a:pPr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172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el, tekst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8813" y="1143000"/>
            <a:ext cx="7411915" cy="11430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half" idx="1"/>
          </p:nvPr>
        </p:nvSpPr>
        <p:spPr>
          <a:xfrm>
            <a:off x="748812" y="2273300"/>
            <a:ext cx="3635619" cy="41148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25108" y="2273300"/>
            <a:ext cx="3635620" cy="41148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9A5A536-992E-4B07-AF26-7363209B47A3}" type="slidenum">
              <a:rPr lang="en-US" altLang="en-US"/>
              <a:pPr/>
              <a:t>‹nr.›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4680872"/>
      </p:ext>
    </p:extLst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0801" y="1096887"/>
            <a:ext cx="6087613" cy="6929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l-NL" dirty="0"/>
              <a:t>titels in kleine letters!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0800" y="2384425"/>
            <a:ext cx="6068562" cy="3741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  <a:endParaRPr lang="en-US" dirty="0"/>
          </a:p>
        </p:txBody>
      </p:sp>
      <p:pic>
        <p:nvPicPr>
          <p:cNvPr id="18" name="Afbeelding 17" descr="logooo.pdf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63" y="473870"/>
            <a:ext cx="1877156" cy="324326"/>
          </a:xfrm>
          <a:prstGeom prst="rect">
            <a:avLst/>
          </a:prstGeom>
        </p:spPr>
      </p:pic>
      <p:pic>
        <p:nvPicPr>
          <p:cNvPr id="20" name="Afbeelding 19" descr="logo_han.pdf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671" y="6416822"/>
            <a:ext cx="653691" cy="161997"/>
          </a:xfrm>
          <a:prstGeom prst="rect">
            <a:avLst/>
          </a:prstGeom>
        </p:spPr>
      </p:pic>
      <p:pic>
        <p:nvPicPr>
          <p:cNvPr id="4" name="Afbeelding 3" descr="balkjekarton.pdf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7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3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chemeClr val="tx1"/>
          </a:solidFill>
          <a:latin typeface="Helvetica Neue"/>
          <a:ea typeface="+mj-ea"/>
          <a:cs typeface="Helvetica Neue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2000" b="1" i="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avidchappell.com/writing/white_papers/The_Three_Aspects_of_Software_Quality_v1.0-Chappell.pdf" TargetMode="External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davidchappell.com/writing/white_papers/The_Three_Aspects_of_Software_Quality_v1.0-Chappell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davidchappell.com/writing/white_papers/The_Three_Aspects_of_Software_Quality_v1.0-Chappell.pdf" TargetMode="External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davidchappell.com/writing/white_papers/The_Three_Aspects_of_Software_Quality_v1.0-Chappell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davidchappell.com/writing/white_papers/The_Three_Aspects_of_Software_Quality_v1.0-Chappell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davidchappell.com/writing/white_papers/The_Three_Aspects_of_Software_Quality_v1.0-Chappell.pdf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davidchappell.com/writing/white_papers/The_Three_Aspects_of_Software_Quality_v1.0-Chappell.pdf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davidchappell.com/writing/white_papers/The_Three_Aspects_of_Software_Quality_v1.0-Chappell.pdf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davidchappell.com/writing/white_papers/The_Three_Aspects_of_Software_Quality_v1.0-Chappell.pdf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davidchappell.com/writing/white_papers/The_Three_Aspects_of_Software_Quality_v1.0-Chappell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avidchappell.com/writing/white_papers/Redefining_QA--Chappell.pdf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9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766705" y="2859513"/>
            <a:ext cx="6102660" cy="650375"/>
          </a:xfrm>
        </p:spPr>
        <p:txBody>
          <a:bodyPr/>
          <a:lstStyle/>
          <a:p>
            <a:r>
              <a:rPr lang="nl-NL" dirty="0"/>
              <a:t>System Analysis &amp; Quality</a:t>
            </a:r>
            <a:br>
              <a:rPr lang="nl-NL" dirty="0"/>
            </a:br>
            <a:r>
              <a:rPr lang="nl-NL" dirty="0"/>
              <a:t>week 6 les 1</a:t>
            </a:r>
          </a:p>
        </p:txBody>
      </p:sp>
      <p:sp>
        <p:nvSpPr>
          <p:cNvPr id="2" name="Tekstvak 1"/>
          <p:cNvSpPr txBox="1"/>
          <p:nvPr/>
        </p:nvSpPr>
        <p:spPr>
          <a:xfrm>
            <a:off x="1115616" y="6246604"/>
            <a:ext cx="5035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© HAN, behalve daar waar anders aangegeven</a:t>
            </a:r>
          </a:p>
        </p:txBody>
      </p:sp>
      <p:pic>
        <p:nvPicPr>
          <p:cNvPr id="6" name="Afbeelding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89" y="4138273"/>
            <a:ext cx="1633591" cy="1500917"/>
          </a:xfrm>
          <a:prstGeom prst="rect">
            <a:avLst/>
          </a:prstGeom>
          <a:solidFill>
            <a:srgbClr val="FFC000"/>
          </a:solidFill>
        </p:spPr>
      </p:pic>
      <p:sp>
        <p:nvSpPr>
          <p:cNvPr id="11" name="Tijdelijke aanduiding voor inhoud 10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SAQ I-Propedeuse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513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Stakeholders bij de ontwikkeling van software (</a:t>
            </a:r>
            <a:r>
              <a:rPr lang="nl-NL" dirty="0" err="1"/>
              <a:t>Chappell</a:t>
            </a:r>
            <a:r>
              <a:rPr lang="nl-NL" dirty="0"/>
              <a:t>, 2013)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3"/>
          </p:nvPr>
        </p:nvPicPr>
        <p:blipFill>
          <a:blip r:embed="rId2" cstate="print"/>
          <a:stretch>
            <a:fillRect/>
          </a:stretch>
        </p:blipFill>
        <p:spPr>
          <a:xfrm>
            <a:off x="2767013" y="2932301"/>
            <a:ext cx="6102350" cy="2857122"/>
          </a:xfrm>
        </p:spPr>
      </p:pic>
      <p:sp>
        <p:nvSpPr>
          <p:cNvPr id="3" name="Tijdelijke aanduiding voor inhoud 2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Rechthoek 4"/>
          <p:cNvSpPr/>
          <p:nvPr/>
        </p:nvSpPr>
        <p:spPr>
          <a:xfrm>
            <a:off x="2286000" y="5841122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3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1666877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Softwarekwaliteit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Functionele kwaliteit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Structurele kwaliteit</a:t>
            </a:r>
            <a:br>
              <a:rPr lang="nl-NL" dirty="0"/>
            </a:br>
            <a:endParaRPr lang="nl-NL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Proces Kwaliteit</a:t>
            </a: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(3</a:t>
            </a:r>
            <a:r>
              <a:rPr lang="nl-NL" baseline="30000" dirty="0"/>
              <a:t>e</a:t>
            </a:r>
            <a:r>
              <a:rPr lang="nl-NL" dirty="0"/>
              <a:t> definitie)</a:t>
            </a:r>
            <a:endParaRPr lang="en-GB" dirty="0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hthoek 3"/>
          <p:cNvSpPr/>
          <p:nvPr/>
        </p:nvSpPr>
        <p:spPr>
          <a:xfrm>
            <a:off x="2286000" y="5733256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2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2142222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Softwarekwaliteit</a:t>
            </a: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3"/>
          </p:nvPr>
        </p:nvPicPr>
        <p:blipFill>
          <a:blip r:embed="rId2" cstate="print"/>
          <a:stretch>
            <a:fillRect/>
          </a:stretch>
        </p:blipFill>
        <p:spPr>
          <a:xfrm>
            <a:off x="2767013" y="2847883"/>
            <a:ext cx="6102350" cy="3025959"/>
          </a:xfrm>
        </p:spPr>
      </p:pic>
      <p:sp>
        <p:nvSpPr>
          <p:cNvPr id="3" name="Tijdelijke aanduiding voor inhoud 2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Rechthoek 4"/>
          <p:cNvSpPr/>
          <p:nvPr/>
        </p:nvSpPr>
        <p:spPr>
          <a:xfrm>
            <a:off x="1547664" y="5805264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3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3331935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Functionele kwaliteit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i="1" dirty="0"/>
              <a:t>“Software voert zijn functies correct uit voor zijn gebruikers.”</a:t>
            </a:r>
          </a:p>
          <a:p>
            <a:pPr lvl="1"/>
            <a:r>
              <a:rPr lang="nl-NL" dirty="0"/>
              <a:t>voldoet aan de gespecificeerde eisen.</a:t>
            </a:r>
            <a:br>
              <a:rPr lang="nl-NL" dirty="0"/>
            </a:br>
            <a:endParaRPr lang="nl-NL" sz="1100" dirty="0"/>
          </a:p>
          <a:p>
            <a:pPr lvl="1"/>
            <a:r>
              <a:rPr lang="nl-NL" dirty="0"/>
              <a:t>met zo min mogelijk defecten (fouten)</a:t>
            </a:r>
            <a:br>
              <a:rPr lang="nl-NL" dirty="0"/>
            </a:br>
            <a:endParaRPr lang="nl-NL" sz="1100" dirty="0"/>
          </a:p>
          <a:p>
            <a:pPr lvl="1"/>
            <a:r>
              <a:rPr lang="nl-NL" dirty="0"/>
              <a:t>voldoende prestatie, snelheid</a:t>
            </a:r>
            <a:br>
              <a:rPr lang="nl-NL" dirty="0"/>
            </a:br>
            <a:endParaRPr lang="nl-NL" sz="1100" dirty="0"/>
          </a:p>
          <a:p>
            <a:pPr lvl="1"/>
            <a:r>
              <a:rPr lang="nl-NL" dirty="0"/>
              <a:t>hoge mate van gebruiksvriendelijkheid</a:t>
            </a: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hthoek 3"/>
          <p:cNvSpPr/>
          <p:nvPr/>
        </p:nvSpPr>
        <p:spPr>
          <a:xfrm>
            <a:off x="2286000" y="5841122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2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811555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Structurele kwaliteit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i="1" dirty="0"/>
              <a:t>“De software code en architectuur is gestructureerd opgezet.”</a:t>
            </a:r>
            <a:endParaRPr lang="nl-NL" dirty="0"/>
          </a:p>
          <a:p>
            <a:pPr lvl="1"/>
            <a:r>
              <a:rPr lang="nl-NL" dirty="0"/>
              <a:t>makkelijk te testen</a:t>
            </a:r>
          </a:p>
          <a:p>
            <a:pPr lvl="1"/>
            <a:r>
              <a:rPr lang="nl-NL" dirty="0"/>
              <a:t>makkelijk te onderhouden/wijzigen</a:t>
            </a:r>
          </a:p>
          <a:p>
            <a:pPr lvl="1"/>
            <a:r>
              <a:rPr lang="nl-NL" dirty="0"/>
              <a:t>makkelijk te begrijpen (“code van een andere”)</a:t>
            </a:r>
          </a:p>
          <a:p>
            <a:pPr lvl="1"/>
            <a:r>
              <a:rPr lang="nl-NL" dirty="0"/>
              <a:t>efficiënte code</a:t>
            </a:r>
          </a:p>
          <a:p>
            <a:pPr lvl="1"/>
            <a:r>
              <a:rPr lang="nl-NL" dirty="0"/>
              <a:t>veilige software (security)</a:t>
            </a: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hthoek 3"/>
          <p:cNvSpPr/>
          <p:nvPr/>
        </p:nvSpPr>
        <p:spPr>
          <a:xfrm>
            <a:off x="2286000" y="5661248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2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1048435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Proceskwaliteit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i="1" dirty="0"/>
              <a:t>“De software is gebouwd op een professionele wijze.”</a:t>
            </a:r>
          </a:p>
          <a:p>
            <a:pPr lvl="1"/>
            <a:r>
              <a:rPr lang="nl-NL" dirty="0"/>
              <a:t>oplevering van software(deel)producten op tijd, binnen de deadlines</a:t>
            </a:r>
          </a:p>
          <a:p>
            <a:pPr lvl="1"/>
            <a:r>
              <a:rPr lang="nl-NL" dirty="0"/>
              <a:t>oplevering van software binnen de gestelde budgetten</a:t>
            </a:r>
          </a:p>
          <a:p>
            <a:pPr lvl="1"/>
            <a:r>
              <a:rPr lang="nl-NL" dirty="0"/>
              <a:t>proces is herhaalbaar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hthoek 3"/>
          <p:cNvSpPr/>
          <p:nvPr/>
        </p:nvSpPr>
        <p:spPr>
          <a:xfrm>
            <a:off x="2286000" y="5805264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2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  <p:sp>
        <p:nvSpPr>
          <p:cNvPr id="5" name="TextBox 4"/>
          <p:cNvSpPr txBox="1"/>
          <p:nvPr/>
        </p:nvSpPr>
        <p:spPr>
          <a:xfrm>
            <a:off x="3995936" y="1585603"/>
            <a:ext cx="504056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600" b="1" dirty="0">
                <a:solidFill>
                  <a:srgbClr val="E11837"/>
                </a:solidFill>
                <a:latin typeface="Arial" pitchFamily="34" charset="0"/>
                <a:ea typeface="+mj-ea"/>
                <a:cs typeface="Arial" pitchFamily="34" charset="0"/>
              </a:rPr>
              <a:t>= projectmethodiek evalueren </a:t>
            </a:r>
          </a:p>
        </p:txBody>
      </p:sp>
    </p:spTree>
    <p:extLst>
      <p:ext uri="{BB962C8B-B14F-4D97-AF65-F5344CB8AC3E}">
        <p14:creationId xmlns:p14="http://schemas.microsoft.com/office/powerpoint/2010/main" val="2022613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vast te stellen?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Functionele kwaliteit kun je testen</a:t>
            </a:r>
            <a:br>
              <a:rPr lang="nl-NL" i="1" dirty="0"/>
            </a:br>
            <a:endParaRPr lang="nl-NL" i="1" dirty="0"/>
          </a:p>
          <a:p>
            <a:r>
              <a:rPr lang="nl-NL" dirty="0"/>
              <a:t>Proces en structurele kwaliteit is </a:t>
            </a:r>
            <a:r>
              <a:rPr lang="nl-NL" i="1" dirty="0"/>
              <a:t>niet/moeilijker te testen</a:t>
            </a:r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hthoek 3"/>
          <p:cNvSpPr/>
          <p:nvPr/>
        </p:nvSpPr>
        <p:spPr>
          <a:xfrm>
            <a:off x="2286000" y="5661248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2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1128369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Gebruikte tools en middelen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Functionele kwaliteit</a:t>
            </a:r>
          </a:p>
          <a:p>
            <a:pPr lvl="1"/>
            <a:r>
              <a:rPr lang="nl-NL" dirty="0" err="1"/>
              <a:t>tools</a:t>
            </a:r>
            <a:r>
              <a:rPr lang="nl-NL" dirty="0"/>
              <a:t> voor handmatige testen</a:t>
            </a:r>
          </a:p>
          <a:p>
            <a:pPr lvl="1"/>
            <a:r>
              <a:rPr lang="nl-NL" dirty="0" err="1"/>
              <a:t>tools</a:t>
            </a:r>
            <a:r>
              <a:rPr lang="nl-NL" dirty="0"/>
              <a:t> voor automatisch testen</a:t>
            </a:r>
          </a:p>
          <a:p>
            <a:pPr lvl="1"/>
            <a:r>
              <a:rPr lang="nl-NL" dirty="0" err="1"/>
              <a:t>tools</a:t>
            </a:r>
            <a:r>
              <a:rPr lang="nl-NL" dirty="0"/>
              <a:t> voor stress en performance testen</a:t>
            </a:r>
          </a:p>
          <a:p>
            <a:pPr>
              <a:buNone/>
            </a:pPr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hthoek 3"/>
          <p:cNvSpPr/>
          <p:nvPr/>
        </p:nvSpPr>
        <p:spPr>
          <a:xfrm>
            <a:off x="3275856" y="5805264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2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22977793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Gebruikte tools en middelen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Structurele kwaliteit</a:t>
            </a:r>
          </a:p>
          <a:p>
            <a:pPr lvl="1"/>
            <a:r>
              <a:rPr lang="nl-NL" dirty="0" err="1"/>
              <a:t>tools</a:t>
            </a:r>
            <a:r>
              <a:rPr lang="nl-NL" dirty="0"/>
              <a:t> voor inzicht in opbouw van de software</a:t>
            </a:r>
          </a:p>
          <a:p>
            <a:pPr lvl="1"/>
            <a:r>
              <a:rPr lang="nl-NL" dirty="0" err="1"/>
              <a:t>tools</a:t>
            </a:r>
            <a:r>
              <a:rPr lang="nl-NL" dirty="0"/>
              <a:t> voor statische code analyse </a:t>
            </a:r>
          </a:p>
          <a:p>
            <a:pPr lvl="1"/>
            <a:r>
              <a:rPr lang="nl-NL" dirty="0" err="1"/>
              <a:t>tools</a:t>
            </a:r>
            <a:r>
              <a:rPr lang="nl-NL" dirty="0"/>
              <a:t> voor security analyse</a:t>
            </a:r>
          </a:p>
          <a:p>
            <a:pPr lvl="1"/>
            <a:r>
              <a:rPr lang="nl-NL" dirty="0" err="1"/>
              <a:t>tools</a:t>
            </a:r>
            <a:r>
              <a:rPr lang="nl-NL" dirty="0"/>
              <a:t> voor andere metingen zoals ‘test </a:t>
            </a:r>
            <a:r>
              <a:rPr lang="nl-NL" dirty="0" err="1"/>
              <a:t>coverage</a:t>
            </a:r>
            <a:r>
              <a:rPr lang="nl-NL" dirty="0"/>
              <a:t>’,  ‘herhaalde code’, </a:t>
            </a:r>
            <a:r>
              <a:rPr lang="nl-NL" dirty="0" err="1"/>
              <a:t>etc</a:t>
            </a:r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hthoek 3"/>
          <p:cNvSpPr/>
          <p:nvPr/>
        </p:nvSpPr>
        <p:spPr>
          <a:xfrm>
            <a:off x="3275856" y="5805264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2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28304672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Gebruikte tools en middelen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Proceskwaliteit</a:t>
            </a:r>
          </a:p>
          <a:p>
            <a:pPr lvl="1"/>
            <a:r>
              <a:rPr lang="nl-NL" dirty="0"/>
              <a:t>projectbeheersingstools om bijv. de voortgang te monitoren</a:t>
            </a:r>
          </a:p>
          <a:p>
            <a:pPr lvl="1"/>
            <a:r>
              <a:rPr lang="nl-NL" dirty="0" err="1"/>
              <a:t>tools</a:t>
            </a:r>
            <a:r>
              <a:rPr lang="nl-NL" dirty="0"/>
              <a:t> voor beheer van </a:t>
            </a:r>
            <a:r>
              <a:rPr lang="nl-NL" dirty="0" err="1"/>
              <a:t>requirements</a:t>
            </a:r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hthoek 3"/>
          <p:cNvSpPr/>
          <p:nvPr/>
        </p:nvSpPr>
        <p:spPr>
          <a:xfrm>
            <a:off x="2286000" y="5805264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The </a:t>
            </a:r>
            <a:r>
              <a:rPr lang="nl-NL" sz="1050" dirty="0" err="1"/>
              <a:t>three</a:t>
            </a:r>
            <a:r>
              <a:rPr lang="nl-NL" sz="1050" dirty="0"/>
              <a:t> </a:t>
            </a:r>
            <a:r>
              <a:rPr lang="nl-NL" sz="1050" dirty="0" err="1"/>
              <a:t>aspects</a:t>
            </a:r>
            <a:r>
              <a:rPr lang="nl-NL" sz="1050" dirty="0"/>
              <a:t> of software </a:t>
            </a:r>
            <a:r>
              <a:rPr lang="nl-NL" sz="1050" dirty="0" err="1"/>
              <a:t>quality</a:t>
            </a:r>
            <a:r>
              <a:rPr lang="nl-NL" sz="1050" dirty="0"/>
              <a:t>: </a:t>
            </a:r>
            <a:r>
              <a:rPr lang="nl-NL" sz="1050" dirty="0" err="1"/>
              <a:t>functional</a:t>
            </a:r>
            <a:r>
              <a:rPr lang="nl-NL" sz="1050" dirty="0"/>
              <a:t>, </a:t>
            </a:r>
            <a:r>
              <a:rPr lang="nl-NL" sz="1050" dirty="0" err="1"/>
              <a:t>structural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process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2"/>
              </a:rPr>
              <a:t>http://davidchappell.com/writing/white_papers/The_Three_Aspects_of_Software_Quality_v1.0-Chappell.pdf</a:t>
            </a:r>
            <a:r>
              <a:rPr lang="nl-NL" sz="1050" dirty="0"/>
              <a:t>, geraadpleegd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1196554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Softwarekwaliteit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Wat is precies </a:t>
            </a:r>
            <a:r>
              <a:rPr lang="nl-NL" i="1" dirty="0"/>
              <a:t>software?</a:t>
            </a:r>
            <a:br>
              <a:rPr lang="nl-NL" dirty="0"/>
            </a:br>
            <a:endParaRPr lang="nl-NL" dirty="0"/>
          </a:p>
          <a:p>
            <a:r>
              <a:rPr lang="nl-NL" dirty="0"/>
              <a:t>computer programs, procedures, and </a:t>
            </a:r>
            <a:r>
              <a:rPr lang="nl-NL" dirty="0" err="1"/>
              <a:t>possibly</a:t>
            </a:r>
            <a:r>
              <a:rPr lang="nl-NL" dirty="0"/>
              <a:t> </a:t>
            </a:r>
            <a:r>
              <a:rPr lang="nl-NL" dirty="0" err="1"/>
              <a:t>associated</a:t>
            </a:r>
            <a:r>
              <a:rPr lang="nl-NL" dirty="0"/>
              <a:t> </a:t>
            </a:r>
            <a:r>
              <a:rPr lang="nl-NL" dirty="0" err="1"/>
              <a:t>documentation</a:t>
            </a:r>
            <a:r>
              <a:rPr lang="nl-NL" dirty="0"/>
              <a:t> and data </a:t>
            </a:r>
            <a:r>
              <a:rPr lang="nl-NL" dirty="0" err="1"/>
              <a:t>pertaining</a:t>
            </a:r>
            <a:r>
              <a:rPr lang="nl-NL" dirty="0"/>
              <a:t> to the </a:t>
            </a:r>
            <a:r>
              <a:rPr lang="nl-NL" dirty="0" err="1"/>
              <a:t>operation</a:t>
            </a:r>
            <a:r>
              <a:rPr lang="nl-NL" dirty="0"/>
              <a:t> of a computer system. </a:t>
            </a:r>
          </a:p>
          <a:p>
            <a:pPr marL="0" indent="0">
              <a:buNone/>
            </a:pPr>
            <a:r>
              <a:rPr lang="nl-NL" dirty="0"/>
              <a:t>                            [IEEE_Std_610.12-1990] </a:t>
            </a:r>
          </a:p>
          <a:p>
            <a:pPr marL="0" indent="0">
              <a:buNone/>
            </a:pPr>
            <a:endParaRPr lang="nl-NL" dirty="0"/>
          </a:p>
          <a:p>
            <a:pPr marL="355600" lvl="1" indent="0">
              <a:buNone/>
            </a:pPr>
            <a:endParaRPr lang="nl-NL" sz="120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(1</a:t>
            </a:r>
            <a:r>
              <a:rPr lang="nl-NL" baseline="30000" dirty="0"/>
              <a:t>e</a:t>
            </a:r>
            <a:r>
              <a:rPr lang="nl-NL" dirty="0"/>
              <a:t> definitie)</a:t>
            </a:r>
            <a:endParaRPr lang="en-GB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278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Softwarekwaliteit in / en het proces</a:t>
            </a:r>
          </a:p>
        </p:txBody>
      </p:sp>
      <p:pic>
        <p:nvPicPr>
          <p:cNvPr id="10" name="Tijdelijke aanduiding voor inhoud 9"/>
          <p:cNvPicPr>
            <a:picLocks noGrp="1" noChangeAspect="1"/>
          </p:cNvPicPr>
          <p:nvPr>
            <p:ph idx="13"/>
          </p:nvPr>
        </p:nvPicPr>
        <p:blipFill>
          <a:blip r:embed="rId3" cstate="print"/>
          <a:stretch>
            <a:fillRect/>
          </a:stretch>
        </p:blipFill>
        <p:spPr>
          <a:xfrm>
            <a:off x="2767013" y="3048249"/>
            <a:ext cx="6102350" cy="2625227"/>
          </a:xfrm>
        </p:spPr>
      </p:pic>
      <p:sp>
        <p:nvSpPr>
          <p:cNvPr id="3" name="Tijdelijke aanduiding voor inhoud 2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Rechthoek 10"/>
          <p:cNvSpPr/>
          <p:nvPr/>
        </p:nvSpPr>
        <p:spPr>
          <a:xfrm>
            <a:off x="2286000" y="5805264"/>
            <a:ext cx="5454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nl-NL" sz="1050" dirty="0"/>
              <a:t>bron: </a:t>
            </a:r>
            <a:r>
              <a:rPr lang="nl-NL" sz="1050" dirty="0" err="1"/>
              <a:t>Chappell</a:t>
            </a:r>
            <a:r>
              <a:rPr lang="nl-NL" sz="1050" dirty="0"/>
              <a:t>, D, </a:t>
            </a:r>
            <a:r>
              <a:rPr lang="nl-NL" sz="1050" dirty="0" err="1"/>
              <a:t>Redefining</a:t>
            </a:r>
            <a:r>
              <a:rPr lang="nl-NL" sz="1050" dirty="0"/>
              <a:t> </a:t>
            </a:r>
            <a:r>
              <a:rPr lang="nl-NL" sz="1050" dirty="0" err="1"/>
              <a:t>quality</a:t>
            </a:r>
            <a:r>
              <a:rPr lang="nl-NL" sz="1050" dirty="0"/>
              <a:t> </a:t>
            </a:r>
            <a:r>
              <a:rPr lang="nl-NL" sz="1050" dirty="0" err="1"/>
              <a:t>assurance</a:t>
            </a:r>
            <a:r>
              <a:rPr lang="nl-NL" sz="1050" dirty="0"/>
              <a:t>, </a:t>
            </a:r>
            <a:r>
              <a:rPr lang="nl-NL" sz="1050" dirty="0" err="1"/>
              <a:t>an</a:t>
            </a:r>
            <a:r>
              <a:rPr lang="nl-NL" sz="1050" dirty="0"/>
              <a:t> alm </a:t>
            </a:r>
            <a:r>
              <a:rPr lang="nl-NL" sz="1050" dirty="0" err="1"/>
              <a:t>perspective</a:t>
            </a:r>
            <a:r>
              <a:rPr lang="nl-NL" sz="1050" dirty="0"/>
              <a:t>, David, </a:t>
            </a:r>
            <a:r>
              <a:rPr lang="nl-NL" sz="1050" dirty="0" err="1"/>
              <a:t>Chappell</a:t>
            </a:r>
            <a:r>
              <a:rPr lang="nl-NL" sz="1050" dirty="0"/>
              <a:t> &amp; </a:t>
            </a:r>
            <a:r>
              <a:rPr lang="nl-NL" sz="1050" dirty="0" err="1"/>
              <a:t>Associates</a:t>
            </a:r>
            <a:r>
              <a:rPr lang="nl-NL" sz="1050" dirty="0"/>
              <a:t> ,</a:t>
            </a:r>
            <a:br>
              <a:rPr lang="nl-NL" sz="1050" dirty="0"/>
            </a:br>
            <a:r>
              <a:rPr lang="nl-NL" sz="1050" dirty="0">
                <a:hlinkClick r:id="rId4"/>
              </a:rPr>
              <a:t>http://davidchappell.com/writing/white_papers/Redefining_QA--Chappell.pdf</a:t>
            </a:r>
            <a:r>
              <a:rPr lang="nl-NL" sz="1050" dirty="0"/>
              <a:t>, geraadpleegd op 29-01-2015)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209159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Softwarekwaliteit en kosten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i="1" dirty="0"/>
              <a:t>Hoe </a:t>
            </a:r>
            <a:r>
              <a:rPr lang="nl-NL" i="1" u="sng" dirty="0"/>
              <a:t>langer</a:t>
            </a:r>
            <a:r>
              <a:rPr lang="nl-NL" i="1" dirty="0"/>
              <a:t> software tijdens het ontwikkelproces en gebruik erna bestaat, </a:t>
            </a:r>
            <a:br>
              <a:rPr lang="nl-NL" i="1" dirty="0"/>
            </a:br>
            <a:br>
              <a:rPr lang="nl-NL" i="1" dirty="0"/>
            </a:br>
            <a:r>
              <a:rPr lang="nl-NL" i="1" dirty="0"/>
              <a:t>hoe </a:t>
            </a:r>
            <a:r>
              <a:rPr lang="nl-NL" i="1" u="sng" dirty="0"/>
              <a:t>duurder</a:t>
            </a:r>
            <a:r>
              <a:rPr lang="nl-NL" i="1" dirty="0"/>
              <a:t> het wordt deze te repareren!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081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Twee soorten kwaliteitsactiviteiten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nl-NL" dirty="0"/>
              <a:t>Reviews</a:t>
            </a:r>
          </a:p>
          <a:p>
            <a:pPr lvl="1"/>
            <a:r>
              <a:rPr lang="nl-NL" dirty="0"/>
              <a:t>Professioneel en kritisch bekijken van een product en er daarna feedback op geven </a:t>
            </a:r>
          </a:p>
          <a:p>
            <a:pPr lvl="1"/>
            <a:r>
              <a:rPr lang="nl-NL" dirty="0"/>
              <a:t>Allerlei mogelijke producten, analyse </a:t>
            </a:r>
            <a:r>
              <a:rPr lang="nl-NL" dirty="0" err="1"/>
              <a:t>doc’s</a:t>
            </a:r>
            <a:r>
              <a:rPr lang="nl-NL" dirty="0"/>
              <a:t>, ontwerp </a:t>
            </a:r>
            <a:r>
              <a:rPr lang="nl-NL" dirty="0" err="1"/>
              <a:t>doc’s</a:t>
            </a:r>
            <a:r>
              <a:rPr lang="nl-NL" dirty="0"/>
              <a:t>, software code, GUI ontwerpen, test plannen, …</a:t>
            </a:r>
          </a:p>
          <a:p>
            <a:pPr lvl="1"/>
            <a:r>
              <a:rPr lang="nl-NL" dirty="0"/>
              <a:t>Zowel formeel als informeel</a:t>
            </a:r>
          </a:p>
          <a:p>
            <a:r>
              <a:rPr lang="nl-NL" dirty="0"/>
              <a:t>Testen</a:t>
            </a:r>
          </a:p>
          <a:p>
            <a:pPr lvl="1"/>
            <a:r>
              <a:rPr lang="nl-NL" dirty="0"/>
              <a:t>Fouten detecteren door het uitvoeren van software programma’s en het verifiëren van de uitkomsten ervan</a:t>
            </a:r>
          </a:p>
          <a:p>
            <a:pPr lvl="1"/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108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Testen van software door: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u="sng" dirty="0"/>
              <a:t>testcases (voorbeeld invoer) </a:t>
            </a:r>
          </a:p>
          <a:p>
            <a:r>
              <a:rPr lang="nl-NL" dirty="0"/>
              <a:t>in te voeren en de verkregen</a:t>
            </a:r>
            <a:br>
              <a:rPr lang="nl-NL" dirty="0"/>
            </a:br>
            <a:endParaRPr lang="nl-NL" sz="11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u="sng" dirty="0"/>
              <a:t>uitkomsten (resultaten)</a:t>
            </a:r>
          </a:p>
          <a:p>
            <a:r>
              <a:rPr lang="nl-NL" dirty="0"/>
              <a:t>vergelijken met de</a:t>
            </a:r>
            <a:br>
              <a:rPr lang="nl-NL" dirty="0"/>
            </a:br>
            <a:r>
              <a:rPr lang="nl-NL" sz="1100" dirty="0"/>
              <a:t>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u="sng" dirty="0"/>
              <a:t>verwachte uitkomsten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6987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Testen, de grenzen…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Testen kost soms tot bijna 50% van alle resources</a:t>
            </a:r>
            <a:br>
              <a:rPr lang="nl-NL" dirty="0"/>
            </a:br>
            <a:endParaRPr lang="nl-NL" dirty="0"/>
          </a:p>
          <a:p>
            <a:r>
              <a:rPr lang="nl-NL" dirty="0"/>
              <a:t>Je kunt nooit alles testen</a:t>
            </a:r>
          </a:p>
          <a:p>
            <a:pPr lvl="1"/>
            <a:r>
              <a:rPr lang="nl-NL" dirty="0"/>
              <a:t>oneindig aantal mogelijke invoeren zijn niet allemaal te testen</a:t>
            </a:r>
          </a:p>
          <a:p>
            <a:pPr lvl="1"/>
            <a:r>
              <a:rPr lang="nl-NL" dirty="0"/>
              <a:t>heel veel mogelijke functionele combinatie mogelijk, ‘functionele paden’ 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3710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Effectief testen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Effectief testen is</a:t>
            </a:r>
          </a:p>
          <a:p>
            <a:pPr lvl="1"/>
            <a:r>
              <a:rPr lang="nl-NL" dirty="0"/>
              <a:t>test de opgestelde </a:t>
            </a:r>
            <a:r>
              <a:rPr lang="nl-NL" dirty="0" err="1"/>
              <a:t>requirements</a:t>
            </a:r>
            <a:endParaRPr lang="nl-NL" dirty="0"/>
          </a:p>
          <a:p>
            <a:pPr lvl="1"/>
            <a:r>
              <a:rPr lang="nl-NL" dirty="0"/>
              <a:t>test de belangrijkste scenario’s van de gebruikers (functies die het meest gebruikt gaan worden)</a:t>
            </a:r>
          </a:p>
          <a:p>
            <a:pPr lvl="1"/>
            <a:r>
              <a:rPr lang="nl-NL" dirty="0"/>
              <a:t>geen overlap in de testcases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268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Teststrategieën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Blackbox</a:t>
            </a:r>
            <a:r>
              <a:rPr lang="nl-NL" dirty="0"/>
              <a:t> testen</a:t>
            </a:r>
          </a:p>
          <a:p>
            <a:pPr lvl="1"/>
            <a:r>
              <a:rPr lang="nl-NL" dirty="0"/>
              <a:t>testen zonder kennis van de software te hebben, maar op basis van eisen van de software, bijv. </a:t>
            </a:r>
            <a:r>
              <a:rPr lang="nl-NL" dirty="0" err="1"/>
              <a:t>use</a:t>
            </a:r>
            <a:r>
              <a:rPr lang="nl-NL" dirty="0"/>
              <a:t> case of acceptatietesten</a:t>
            </a:r>
          </a:p>
          <a:p>
            <a:r>
              <a:rPr lang="nl-NL" dirty="0" err="1"/>
              <a:t>Whitebox</a:t>
            </a:r>
            <a:r>
              <a:rPr lang="nl-NL" dirty="0"/>
              <a:t> testen</a:t>
            </a:r>
          </a:p>
          <a:p>
            <a:pPr lvl="1"/>
            <a:r>
              <a:rPr lang="nl-NL" dirty="0"/>
              <a:t>testen gebruikmakend van kennis van de gemaakte software, bijv. het testen van software door te ‘debuggen’, stapsgewijs uitvoeren van een programma en per regel kijken wat </a:t>
            </a:r>
            <a:r>
              <a:rPr lang="nl-NL"/>
              <a:t>er gebeurt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5933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Blackbox</a:t>
            </a:r>
            <a:r>
              <a:rPr lang="nl-NL" dirty="0"/>
              <a:t> testen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Testen van het systeem zónder kennis van de interne implementatiedetails of code structuren.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Dus NIET door eigen </a:t>
            </a:r>
            <a:r>
              <a:rPr lang="nl-NL" dirty="0" err="1"/>
              <a:t>developer</a:t>
            </a:r>
            <a:r>
              <a:rPr lang="nl-NL" dirty="0"/>
              <a:t>/team!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Puur gebaseerd op de requirements en specificaties!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Focus op systeemgedrag: systeem als 1 geheel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nl-NL" dirty="0"/>
              <a:t>Acceptatietest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Perspectief van de eindgebruiker</a:t>
            </a:r>
          </a:p>
          <a:p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nl-NL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Rechthoek 6"/>
          <p:cNvSpPr/>
          <p:nvPr/>
        </p:nvSpPr>
        <p:spPr>
          <a:xfrm>
            <a:off x="1324540" y="5833244"/>
            <a:ext cx="2880320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BLACK BOX</a:t>
            </a:r>
          </a:p>
        </p:txBody>
      </p:sp>
      <p:sp>
        <p:nvSpPr>
          <p:cNvPr id="8" name="PIJL-RECHTS 4"/>
          <p:cNvSpPr/>
          <p:nvPr/>
        </p:nvSpPr>
        <p:spPr>
          <a:xfrm>
            <a:off x="100404" y="6121276"/>
            <a:ext cx="1224136" cy="43204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/>
              <a:t>Input</a:t>
            </a:r>
            <a:endParaRPr lang="nl-NL" sz="1600" dirty="0"/>
          </a:p>
        </p:txBody>
      </p:sp>
      <p:sp>
        <p:nvSpPr>
          <p:cNvPr id="9" name="PIJL-RECHTS 5"/>
          <p:cNvSpPr/>
          <p:nvPr/>
        </p:nvSpPr>
        <p:spPr>
          <a:xfrm>
            <a:off x="4211960" y="6121276"/>
            <a:ext cx="1224136" cy="43204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835727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Whitebox</a:t>
            </a:r>
            <a:r>
              <a:rPr lang="nl-NL" dirty="0"/>
              <a:t> testen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Je kan door de box heen kijken naar de interne werking van het systeem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Er is kennis van hoe unit is geprogrammeerd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Testen met de focus op interne werking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Input en daarbij verwachte output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Code-flow &amp; Condities (</a:t>
            </a:r>
            <a:r>
              <a:rPr lang="nl-NL" dirty="0" err="1"/>
              <a:t>if</a:t>
            </a:r>
            <a:r>
              <a:rPr lang="nl-NL" dirty="0"/>
              <a:t> .. </a:t>
            </a:r>
            <a:r>
              <a:rPr lang="nl-NL" dirty="0" err="1"/>
              <a:t>then</a:t>
            </a:r>
            <a:r>
              <a:rPr lang="nl-NL" dirty="0"/>
              <a:t> .. </a:t>
            </a:r>
            <a:r>
              <a:rPr lang="nl-NL" dirty="0" err="1"/>
              <a:t>else</a:t>
            </a:r>
            <a:r>
              <a:rPr lang="nl-NL" dirty="0"/>
              <a:t>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Structuur en functionaliteit</a:t>
            </a:r>
          </a:p>
          <a:p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Vaak door de </a:t>
            </a:r>
            <a:r>
              <a:rPr lang="nl-NL" dirty="0" err="1"/>
              <a:t>developer</a:t>
            </a:r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1238335" y="5357157"/>
            <a:ext cx="2412268" cy="1512168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751970376"/>
              </p:ext>
            </p:extLst>
          </p:nvPr>
        </p:nvGraphicFramePr>
        <p:xfrm>
          <a:off x="1058315" y="5465169"/>
          <a:ext cx="2520280" cy="1296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PIJL-RECHTS 7"/>
          <p:cNvSpPr/>
          <p:nvPr/>
        </p:nvSpPr>
        <p:spPr>
          <a:xfrm>
            <a:off x="0" y="5849448"/>
            <a:ext cx="1224136" cy="43204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Input</a:t>
            </a:r>
          </a:p>
        </p:txBody>
      </p:sp>
      <p:sp>
        <p:nvSpPr>
          <p:cNvPr id="10" name="PIJL-RECHTS 8"/>
          <p:cNvSpPr/>
          <p:nvPr/>
        </p:nvSpPr>
        <p:spPr>
          <a:xfrm>
            <a:off x="3665614" y="5849448"/>
            <a:ext cx="1224136" cy="43204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833178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Huiswerk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GB" dirty="0" err="1"/>
              <a:t>Maak</a:t>
            </a:r>
            <a:r>
              <a:rPr lang="en-GB" dirty="0"/>
              <a:t> </a:t>
            </a:r>
            <a:r>
              <a:rPr lang="en-GB" dirty="0" err="1"/>
              <a:t>casusopdracht</a:t>
            </a:r>
            <a:r>
              <a:rPr lang="en-GB"/>
              <a:t> 10 a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469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Software eigenschappen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Wat maakt software zo bijzonder?</a:t>
            </a:r>
            <a:br>
              <a:rPr lang="nl-NL" dirty="0"/>
            </a:br>
            <a:endParaRPr lang="nl-NL" dirty="0"/>
          </a:p>
          <a:p>
            <a:pPr lvl="1"/>
            <a:r>
              <a:rPr lang="nl-NL" dirty="0"/>
              <a:t>onzichtbaarheid </a:t>
            </a:r>
          </a:p>
          <a:p>
            <a:pPr lvl="1"/>
            <a:r>
              <a:rPr lang="nl-NL" dirty="0"/>
              <a:t>moeilijk fouten te vinden</a:t>
            </a:r>
          </a:p>
          <a:p>
            <a:pPr lvl="1"/>
            <a:r>
              <a:rPr lang="nl-NL" dirty="0"/>
              <a:t>vaak veranderende eisen van de gebruiker</a:t>
            </a:r>
          </a:p>
          <a:p>
            <a:pPr lvl="1"/>
            <a:r>
              <a:rPr lang="nl-NL" dirty="0"/>
              <a:t>vaak erg complex product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62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Softwarekwaliteit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Software die….</a:t>
            </a:r>
            <a:br>
              <a:rPr lang="nl-NL" dirty="0"/>
            </a:br>
            <a:endParaRPr lang="nl-NL" dirty="0"/>
          </a:p>
          <a:p>
            <a:pPr lvl="1"/>
            <a:r>
              <a:rPr lang="nl-NL" i="1" dirty="0"/>
              <a:t>Conformeert/voldoet aan de requirements/ eisen opgesteld voor deze software</a:t>
            </a:r>
            <a:br>
              <a:rPr lang="nl-NL" i="1" dirty="0"/>
            </a:br>
            <a:endParaRPr lang="nl-NL" i="1" dirty="0"/>
          </a:p>
          <a:p>
            <a:pPr lvl="1"/>
            <a:r>
              <a:rPr lang="nl-NL" i="1" dirty="0"/>
              <a:t>Geschikt is voor het gebruik ervan.</a:t>
            </a:r>
            <a:br>
              <a:rPr lang="nl-NL" i="1" dirty="0"/>
            </a:br>
            <a:br>
              <a:rPr lang="nl-NL" i="1" dirty="0"/>
            </a:br>
            <a:br>
              <a:rPr lang="nl-NL" i="1" dirty="0"/>
            </a:br>
            <a:r>
              <a:rPr lang="nl-NL" sz="1050" dirty="0"/>
              <a:t>bron: </a:t>
            </a:r>
            <a:r>
              <a:rPr lang="nl-NL" sz="1050" dirty="0" err="1"/>
              <a:t>Brunekreef</a:t>
            </a:r>
            <a:r>
              <a:rPr lang="nl-NL" sz="1050" dirty="0"/>
              <a:t>, Dr. J. (2007),  Een grijs gat, Meten van software kwaliteit, Amsterdam, Hogeschool van Amsterdam.</a:t>
            </a:r>
            <a:endParaRPr lang="nl-NL" i="1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(2</a:t>
            </a:r>
            <a:r>
              <a:rPr lang="nl-NL" baseline="30000" dirty="0"/>
              <a:t>e</a:t>
            </a:r>
            <a:r>
              <a:rPr lang="nl-NL" dirty="0"/>
              <a:t> definitie)</a:t>
            </a:r>
            <a:endParaRPr lang="en-GB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7318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Waarom nadenken over softwarekwaliteit</a:t>
            </a:r>
            <a:endParaRPr lang="en-GB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3" descr="dilbert200403234858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214" y="2310730"/>
            <a:ext cx="6037898" cy="4373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715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9" name="Rectangle 5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anchor="ctr"/>
          <a:lstStyle/>
          <a:p>
            <a:r>
              <a:rPr lang="en-US" altLang="en-US" dirty="0" err="1"/>
              <a:t>Kwaliteit</a:t>
            </a:r>
            <a:r>
              <a:rPr lang="en-US" altLang="en-US" dirty="0"/>
              <a:t> in de </a:t>
            </a:r>
            <a:r>
              <a:rPr lang="en-US" altLang="en-US" dirty="0" err="1"/>
              <a:t>praktijk</a:t>
            </a:r>
            <a:r>
              <a:rPr lang="en-US" altLang="en-US" dirty="0"/>
              <a:t> - </a:t>
            </a:r>
            <a:r>
              <a:rPr lang="en-US" altLang="en-US" dirty="0" err="1"/>
              <a:t>conversieprobleem</a:t>
            </a:r>
            <a:endParaRPr lang="en-GB" altLang="en-US" dirty="0"/>
          </a:p>
        </p:txBody>
      </p:sp>
      <p:sp>
        <p:nvSpPr>
          <p:cNvPr id="216067" name="Rectangle 3"/>
          <p:cNvSpPr>
            <a:spLocks noGrp="1" noChangeArrowheads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 sz="1600" dirty="0"/>
              <a:t>NASA Mars </a:t>
            </a:r>
            <a:r>
              <a:rPr lang="en-US" altLang="en-US" sz="1600" dirty="0" err="1"/>
              <a:t>Programma</a:t>
            </a:r>
            <a:endParaRPr lang="en-US" altLang="en-US" sz="1600" dirty="0"/>
          </a:p>
          <a:p>
            <a:pPr>
              <a:lnSpc>
                <a:spcPct val="90000"/>
              </a:lnSpc>
            </a:pPr>
            <a:r>
              <a:rPr lang="en-US" altLang="en-US" sz="1600" dirty="0" err="1"/>
              <a:t>Wanneer</a:t>
            </a:r>
            <a:r>
              <a:rPr lang="en-US" altLang="en-US" sz="1600" dirty="0"/>
              <a:t>: </a:t>
            </a:r>
            <a:r>
              <a:rPr lang="en-US" altLang="en-US" sz="1600" dirty="0" err="1"/>
              <a:t>Eind</a:t>
            </a:r>
            <a:r>
              <a:rPr lang="en-US" altLang="en-US" sz="1600" dirty="0"/>
              <a:t> Jaren 90 (</a:t>
            </a:r>
            <a:r>
              <a:rPr lang="en-US" altLang="en-US" sz="1600" dirty="0" err="1"/>
              <a:t>vorige</a:t>
            </a:r>
            <a:r>
              <a:rPr lang="en-US" altLang="en-US" sz="1600" dirty="0"/>
              <a:t> </a:t>
            </a:r>
            <a:r>
              <a:rPr lang="en-US" altLang="en-US" sz="1600" dirty="0" err="1"/>
              <a:t>eeuw</a:t>
            </a:r>
            <a:r>
              <a:rPr lang="en-US" altLang="en-US" sz="1600" dirty="0"/>
              <a:t>)</a:t>
            </a:r>
            <a:endParaRPr lang="en-US" altLang="en-US" sz="1600" dirty="0"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en-US" sz="1600" dirty="0" err="1"/>
              <a:t>Oorzaak</a:t>
            </a:r>
            <a:r>
              <a:rPr lang="en-US" altLang="en-US" sz="1600" dirty="0"/>
              <a:t>: </a:t>
            </a:r>
          </a:p>
          <a:p>
            <a:pPr lvl="1">
              <a:lnSpc>
                <a:spcPct val="90000"/>
              </a:lnSpc>
            </a:pPr>
            <a:r>
              <a:rPr lang="en-US" altLang="en-US" sz="1400" dirty="0"/>
              <a:t>The climate orbiter: the failed translation of imperial units into metric units in a segment of ground based, navigation related mission software</a:t>
            </a:r>
          </a:p>
          <a:p>
            <a:pPr lvl="1">
              <a:lnSpc>
                <a:spcPct val="90000"/>
              </a:lnSpc>
            </a:pPr>
            <a:r>
              <a:rPr lang="en-US" altLang="en-US" sz="1400" dirty="0"/>
              <a:t>The Polar lander: trouble with the landing system was obscured in initial tests by a wiring flaw. After fixing the flaw, tests were never repeated</a:t>
            </a:r>
          </a:p>
          <a:p>
            <a:pPr>
              <a:lnSpc>
                <a:spcPct val="90000"/>
              </a:lnSpc>
            </a:pPr>
            <a:r>
              <a:rPr lang="en-US" altLang="en-US" sz="1600" dirty="0" err="1"/>
              <a:t>Gevolgen</a:t>
            </a:r>
            <a:r>
              <a:rPr lang="en-US" altLang="en-US" sz="1600" dirty="0"/>
              <a:t>: </a:t>
            </a:r>
          </a:p>
          <a:p>
            <a:pPr lvl="1">
              <a:lnSpc>
                <a:spcPct val="90000"/>
              </a:lnSpc>
            </a:pPr>
            <a:r>
              <a:rPr lang="en-US" altLang="en-US" sz="1400" dirty="0"/>
              <a:t>Loss of Mars Climate Orbiter and Mars polar Lander</a:t>
            </a:r>
          </a:p>
          <a:p>
            <a:pPr>
              <a:lnSpc>
                <a:spcPct val="90000"/>
              </a:lnSpc>
            </a:pPr>
            <a:r>
              <a:rPr lang="en-US" altLang="en-US" sz="1600" dirty="0" err="1"/>
              <a:t>Consequenties</a:t>
            </a:r>
            <a:r>
              <a:rPr lang="en-US" altLang="en-US" sz="1600" dirty="0"/>
              <a:t>: </a:t>
            </a:r>
            <a:endParaRPr lang="de-DE" altLang="en-US" sz="1600" dirty="0"/>
          </a:p>
          <a:p>
            <a:pPr lvl="1">
              <a:lnSpc>
                <a:spcPct val="90000"/>
              </a:lnSpc>
            </a:pPr>
            <a:r>
              <a:rPr lang="en-US" altLang="en-US" sz="1400" dirty="0"/>
              <a:t>Estimates put the 2 Mars mission losses to $20-30 billion category</a:t>
            </a:r>
          </a:p>
          <a:p>
            <a:pPr lvl="1">
              <a:lnSpc>
                <a:spcPct val="90000"/>
              </a:lnSpc>
            </a:pPr>
            <a:r>
              <a:rPr lang="en-US" altLang="en-US" sz="1400" dirty="0"/>
              <a:t>2001 Mars expeditions “postponed”</a:t>
            </a:r>
          </a:p>
          <a:p>
            <a:pPr lvl="1">
              <a:lnSpc>
                <a:spcPct val="90000"/>
              </a:lnSpc>
            </a:pPr>
            <a:r>
              <a:rPr lang="en-US" altLang="en-US" sz="1400" dirty="0"/>
              <a:t>Mars exploration </a:t>
            </a:r>
            <a:r>
              <a:rPr lang="en-US" altLang="en-US" sz="1400" dirty="0" err="1"/>
              <a:t>programme</a:t>
            </a:r>
            <a:r>
              <a:rPr lang="en-US" altLang="en-US" sz="1400" dirty="0"/>
              <a:t> put on hold</a:t>
            </a:r>
          </a:p>
          <a:p>
            <a:pPr lvl="1">
              <a:lnSpc>
                <a:spcPct val="90000"/>
              </a:lnSpc>
            </a:pPr>
            <a:r>
              <a:rPr lang="en-US" altLang="en-US" sz="1400" dirty="0"/>
              <a:t>Significant resources spent and wasted</a:t>
            </a:r>
          </a:p>
        </p:txBody>
      </p:sp>
      <p:sp>
        <p:nvSpPr>
          <p:cNvPr id="2" name="Tijdelijke aanduiding voor inhoud 1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16071" name="Picture 7" descr="nasa-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87" y="2384425"/>
            <a:ext cx="1941917" cy="1661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082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8" name="Rectangle 6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anchor="ctr"/>
          <a:lstStyle/>
          <a:p>
            <a:r>
              <a:rPr lang="en-US" altLang="en-US" dirty="0" err="1"/>
              <a:t>Kwaliteit</a:t>
            </a:r>
            <a:r>
              <a:rPr lang="en-US" altLang="en-US" dirty="0"/>
              <a:t> in de </a:t>
            </a:r>
            <a:r>
              <a:rPr lang="en-US" altLang="en-US" dirty="0" err="1"/>
              <a:t>praktijk</a:t>
            </a:r>
            <a:r>
              <a:rPr lang="en-US" altLang="en-US" dirty="0"/>
              <a:t> – </a:t>
            </a:r>
            <a:r>
              <a:rPr lang="en-US" altLang="en-US" dirty="0" err="1"/>
              <a:t>hergebruik</a:t>
            </a:r>
            <a:r>
              <a:rPr lang="en-US" altLang="en-US" dirty="0"/>
              <a:t> code</a:t>
            </a:r>
            <a:endParaRPr lang="en-GB" altLang="en-US" dirty="0"/>
          </a:p>
        </p:txBody>
      </p:sp>
      <p:sp>
        <p:nvSpPr>
          <p:cNvPr id="207875" name="Rectangle 3"/>
          <p:cNvSpPr>
            <a:spLocks noGrp="1" noChangeArrowheads="1"/>
          </p:cNvSpPr>
          <p:nvPr>
            <p:ph idx="13"/>
          </p:nvPr>
        </p:nvSpPr>
        <p:spPr/>
        <p:txBody>
          <a:bodyPr/>
          <a:lstStyle/>
          <a:p>
            <a:r>
              <a:rPr lang="en-US" altLang="en-US" sz="1600" b="1" dirty="0"/>
              <a:t>Ariane 5 Flight 501</a:t>
            </a:r>
          </a:p>
          <a:p>
            <a:r>
              <a:rPr lang="en-US" altLang="en-US" sz="1600" b="1" dirty="0" err="1"/>
              <a:t>Wanneer</a:t>
            </a:r>
            <a:r>
              <a:rPr lang="en-US" altLang="en-US" sz="1600" b="1" dirty="0"/>
              <a:t>: 	1996</a:t>
            </a:r>
            <a:endParaRPr lang="en-US" altLang="en-US" sz="1600" b="1" dirty="0">
              <a:cs typeface="Arial" panose="020B0604020202020204" pitchFamily="34" charset="0"/>
            </a:endParaRPr>
          </a:p>
          <a:p>
            <a:r>
              <a:rPr lang="en-US" altLang="en-US" sz="1600" b="1" dirty="0" err="1"/>
              <a:t>Oorzaak</a:t>
            </a:r>
            <a:r>
              <a:rPr lang="en-US" altLang="en-US" sz="1600" b="1" dirty="0"/>
              <a:t>: 	Ariane 5 software reused the specification 			from Ariane 4 but with flight path considerably 			different</a:t>
            </a:r>
          </a:p>
          <a:p>
            <a:r>
              <a:rPr lang="en-US" altLang="en-US" sz="1600" b="1" dirty="0"/>
              <a:t>Incident: 		System design failure and management 				issues.</a:t>
            </a:r>
          </a:p>
          <a:p>
            <a:pPr lvl="1"/>
            <a:r>
              <a:rPr lang="en-US" altLang="en-US" sz="1600" dirty="0"/>
              <a:t>Ariane5’s greater acceleration caused the back up and primary inertial guidance computers to crash. </a:t>
            </a:r>
          </a:p>
          <a:p>
            <a:pPr lvl="1"/>
            <a:r>
              <a:rPr lang="en-US" altLang="en-US" sz="1600" dirty="0"/>
              <a:t>Pre-flight tests had never been performed on the code under Ariane 5 flight conditions.</a:t>
            </a:r>
          </a:p>
          <a:p>
            <a:r>
              <a:rPr lang="en-US" altLang="en-US" sz="1600" b="1" dirty="0" err="1"/>
              <a:t>Consequenties</a:t>
            </a:r>
            <a:r>
              <a:rPr lang="en-US" altLang="en-US" sz="1600" b="1" dirty="0"/>
              <a:t>: Loss of the payload or more than $ 370million.</a:t>
            </a:r>
          </a:p>
        </p:txBody>
      </p:sp>
      <p:sp>
        <p:nvSpPr>
          <p:cNvPr id="2" name="Tijdelijke aanduiding voor inhoud 1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78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5" y="2238375"/>
            <a:ext cx="2397125" cy="16949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9473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6" name="Rectangle 6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anchor="ctr"/>
          <a:lstStyle/>
          <a:p>
            <a:r>
              <a:rPr lang="en-US" altLang="en-US"/>
              <a:t>Quality in practice – security bugs</a:t>
            </a:r>
            <a:endParaRPr lang="en-GB" altLang="en-US"/>
          </a:p>
        </p:txBody>
      </p:sp>
      <p:sp>
        <p:nvSpPr>
          <p:cNvPr id="215043" name="Rectangle 3"/>
          <p:cNvSpPr>
            <a:spLocks noGrp="1" noChangeArrowheads="1"/>
          </p:cNvSpPr>
          <p:nvPr>
            <p:ph idx="13"/>
          </p:nvPr>
        </p:nvSpPr>
        <p:spPr/>
        <p:txBody>
          <a:bodyPr/>
          <a:lstStyle/>
          <a:p>
            <a:r>
              <a:rPr lang="en-US" altLang="en-US" sz="1500"/>
              <a:t>Hotel door locks, 2007</a:t>
            </a:r>
            <a:endParaRPr lang="en-US" altLang="en-US" sz="1500">
              <a:cs typeface="Arial" panose="020B0604020202020204" pitchFamily="34" charset="0"/>
            </a:endParaRPr>
          </a:p>
          <a:p>
            <a:r>
              <a:rPr lang="en-US" altLang="en-US" sz="1500"/>
              <a:t>Initial source of incident: The new property management system recently installed and:</a:t>
            </a:r>
          </a:p>
          <a:p>
            <a:pPr lvl="1"/>
            <a:r>
              <a:rPr lang="en-US" altLang="en-US" sz="1200"/>
              <a:t>New swipe cards could not be created</a:t>
            </a:r>
          </a:p>
          <a:p>
            <a:pPr lvl="1"/>
            <a:r>
              <a:rPr lang="en-US" altLang="en-US" sz="1200"/>
              <a:t>The master key was missing</a:t>
            </a:r>
          </a:p>
          <a:p>
            <a:r>
              <a:rPr lang="en-US" altLang="en-US" sz="1500"/>
              <a:t>The incident: problems were on going throughout the week and to work around the problem:</a:t>
            </a:r>
          </a:p>
          <a:p>
            <a:pPr lvl="1"/>
            <a:r>
              <a:rPr lang="en-US" altLang="en-US" sz="1200"/>
              <a:t>The desk attendant used his master key to let each guest into their room; re-entry would require the attendant’s help.</a:t>
            </a:r>
          </a:p>
          <a:p>
            <a:pPr lvl="1"/>
            <a:r>
              <a:rPr lang="en-US" altLang="en-US" sz="1200"/>
              <a:t>Complete chaos as the master key was missing, taken home by a new employee</a:t>
            </a:r>
          </a:p>
          <a:p>
            <a:pPr lvl="1"/>
            <a:r>
              <a:rPr lang="en-US" altLang="en-US" sz="1200"/>
              <a:t>The emergency service number on voicemail</a:t>
            </a:r>
          </a:p>
          <a:p>
            <a:pPr lvl="1"/>
            <a:r>
              <a:rPr lang="en-US" altLang="en-US" sz="1200"/>
              <a:t>When master key found, each guest escorted again but advised to keep one person in the room at all time!</a:t>
            </a:r>
          </a:p>
          <a:p>
            <a:pPr lvl="1"/>
            <a:r>
              <a:rPr lang="en-US" altLang="en-US" sz="1200"/>
              <a:t>We learned whenever internet goes down, no one can get room keys or check out</a:t>
            </a:r>
          </a:p>
          <a:p>
            <a:r>
              <a:rPr lang="en-US" altLang="en-US" sz="1500"/>
              <a:t>Consequences: Loss of image for this high level hotel chain</a:t>
            </a:r>
          </a:p>
        </p:txBody>
      </p:sp>
      <p:sp>
        <p:nvSpPr>
          <p:cNvPr id="2" name="Tijdelijke aanduiding voor inhoud 1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15044" name="Picture 4" descr="AA04842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5" y="2435541"/>
            <a:ext cx="2755018" cy="366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625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/>
              <a:t>Kwaliteit</a:t>
            </a:r>
            <a:r>
              <a:rPr lang="en-US" altLang="en-US" dirty="0"/>
              <a:t> in </a:t>
            </a:r>
            <a:r>
              <a:rPr lang="en-US" altLang="en-US" dirty="0" err="1"/>
              <a:t>gebruik</a:t>
            </a:r>
            <a:r>
              <a:rPr lang="en-US" altLang="en-US" dirty="0"/>
              <a:t> – </a:t>
            </a:r>
            <a:r>
              <a:rPr lang="en-US" altLang="en-US" dirty="0" err="1"/>
              <a:t>gebruikersvriendelijkheid</a:t>
            </a:r>
            <a:r>
              <a:rPr lang="en-US" altLang="en-US" dirty="0"/>
              <a:t>..</a:t>
            </a:r>
            <a:endParaRPr lang="en-GB" altLang="en-US" dirty="0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6500" name="Picture 4" descr="oe5d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746" y="2665919"/>
            <a:ext cx="5622925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501" name="Picture 5" descr="batter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3934399"/>
            <a:ext cx="4125913" cy="207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80882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019B417B6081439134A9CA24AF155A" ma:contentTypeVersion="0" ma:contentTypeDescription="Een nieuw document maken." ma:contentTypeScope="" ma:versionID="1cb18a296fecdd28db82598a95e3eace">
  <xsd:schema xmlns:xsd="http://www.w3.org/2001/XMLSchema" xmlns:p="http://schemas.microsoft.com/office/2006/metadata/properties" targetNamespace="http://schemas.microsoft.com/office/2006/metadata/properties" ma:root="true" ma:fieldsID="b118b0825d757084c8d1e1ffd33f200c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F6E7F57-9C93-4CA1-9A3A-B6C72705A638}">
  <ds:schemaRefs>
    <ds:schemaRef ds:uri="http://schemas.microsoft.com/office/2006/metadata/properties"/>
    <ds:schemaRef ds:uri="http://purl.org/dc/terms/"/>
    <ds:schemaRef ds:uri="http://purl.org/dc/dcmitype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7C8217E-38F2-4264-8BBF-5CB2A08B0E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95B3F8C5-F8AE-4C21-A4EC-7150DB2DD08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2234</TotalTime>
  <Words>1141</Words>
  <Application>Microsoft Office PowerPoint</Application>
  <PresentationFormat>Diavoorstelling (4:3)</PresentationFormat>
  <Paragraphs>174</Paragraphs>
  <Slides>29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29</vt:i4>
      </vt:variant>
    </vt:vector>
  </HeadingPairs>
  <TitlesOfParts>
    <vt:vector size="35" baseType="lpstr">
      <vt:lpstr>Arial</vt:lpstr>
      <vt:lpstr>Calibri</vt:lpstr>
      <vt:lpstr>Helvetica Neue</vt:lpstr>
      <vt:lpstr>Helvetica Neue Light</vt:lpstr>
      <vt:lpstr>Wingdings</vt:lpstr>
      <vt:lpstr>Office Theme</vt:lpstr>
      <vt:lpstr>System Analysis &amp; Quality week 6 les 1</vt:lpstr>
      <vt:lpstr>Softwarekwaliteit</vt:lpstr>
      <vt:lpstr>Software eigenschappen</vt:lpstr>
      <vt:lpstr>Softwarekwaliteit</vt:lpstr>
      <vt:lpstr>Waarom nadenken over softwarekwaliteit</vt:lpstr>
      <vt:lpstr>Kwaliteit in de praktijk - conversieprobleem</vt:lpstr>
      <vt:lpstr>Kwaliteit in de praktijk – hergebruik code</vt:lpstr>
      <vt:lpstr>Quality in practice – security bugs</vt:lpstr>
      <vt:lpstr>Kwaliteit in gebruik – gebruikersvriendelijkheid..</vt:lpstr>
      <vt:lpstr>Stakeholders bij de ontwikkeling van software (Chappell, 2013)</vt:lpstr>
      <vt:lpstr>Softwarekwaliteit</vt:lpstr>
      <vt:lpstr>Softwarekwaliteit</vt:lpstr>
      <vt:lpstr>Functionele kwaliteit</vt:lpstr>
      <vt:lpstr>Structurele kwaliteit </vt:lpstr>
      <vt:lpstr>Proceskwaliteit</vt:lpstr>
      <vt:lpstr>Hoe vast te stellen?</vt:lpstr>
      <vt:lpstr>Gebruikte tools en middelen</vt:lpstr>
      <vt:lpstr>Gebruikte tools en middelen</vt:lpstr>
      <vt:lpstr>Gebruikte tools en middelen</vt:lpstr>
      <vt:lpstr>Softwarekwaliteit in / en het proces</vt:lpstr>
      <vt:lpstr>Softwarekwaliteit en kosten</vt:lpstr>
      <vt:lpstr>Twee soorten kwaliteitsactiviteiten</vt:lpstr>
      <vt:lpstr>Testen van software door:</vt:lpstr>
      <vt:lpstr>Testen, de grenzen…</vt:lpstr>
      <vt:lpstr>Effectief testen</vt:lpstr>
      <vt:lpstr>Teststrategieën </vt:lpstr>
      <vt:lpstr>Blackbox testen</vt:lpstr>
      <vt:lpstr>Whitebox testen</vt:lpstr>
      <vt:lpstr>Huiswerk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Analysis &amp; Quality week 1 les 2</dc:title>
  <dc:creator>Coen Burgers</dc:creator>
  <cp:lastModifiedBy>Vogelzang Gerrit</cp:lastModifiedBy>
  <cp:revision>30</cp:revision>
  <dcterms:created xsi:type="dcterms:W3CDTF">2014-01-23T08:58:40Z</dcterms:created>
  <dcterms:modified xsi:type="dcterms:W3CDTF">2017-08-23T13:50:25Z</dcterms:modified>
</cp:coreProperties>
</file>

<file path=docProps/thumbnail.jpeg>
</file>